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Bangers" charset="1" panose="00000500000000000000"/>
      <p:regular r:id="rId24"/>
    </p:embeddedFont>
    <p:embeddedFont>
      <p:font typeface="Playpen Sans Bold" charset="1" panose="00000000000000000000"/>
      <p:regular r:id="rId25"/>
    </p:embeddedFont>
    <p:embeddedFont>
      <p:font typeface="Adobe Garamond Pro 1" charset="1" panose="02020702060506020403"/>
      <p:regular r:id="rId27"/>
    </p:embeddedFont>
    <p:embeddedFont>
      <p:font typeface="Red Hat Display Bold" charset="1" panose="02010803040201060303"/>
      <p:regular r:id="rId34"/>
    </p:embeddedFont>
    <p:embeddedFont>
      <p:font typeface="Red Hat Display" charset="1" panose="02010503040201060303"/>
      <p:regular r:id="rId35"/>
    </p:embeddedFont>
    <p:embeddedFont>
      <p:font typeface="Lazydog" charset="1" panose="00000000000000000000"/>
      <p:regular r:id="rId36"/>
    </p:embeddedFont>
    <p:embeddedFont>
      <p:font typeface="Adobe Garamond Pro 2" charset="1" panose="02020502060506020403"/>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notesSlides/notesSlide2.xml" Type="http://schemas.openxmlformats.org/officeDocument/2006/relationships/notesSlide"/><Relationship Id="rId27" Target="fonts/font27.fntdata" Type="http://schemas.openxmlformats.org/officeDocument/2006/relationships/font"/><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notesSlides/notesSlide7.xml" Type="http://schemas.openxmlformats.org/officeDocument/2006/relationships/notesSlide"/><Relationship Id="rId33" Target="notesSlides/notesSlide8.xml" Type="http://schemas.openxmlformats.org/officeDocument/2006/relationships/note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Slides/notesSlide9.xml" Type="http://schemas.openxmlformats.org/officeDocument/2006/relationships/notesSlide"/><Relationship Id="rId38" Target="notesSlides/notesSlide10.xml" Type="http://schemas.openxmlformats.org/officeDocument/2006/relationships/notesSlide"/><Relationship Id="rId39" Target="notesSlides/notesSlide11.xml" Type="http://schemas.openxmlformats.org/officeDocument/2006/relationships/notesSlide"/><Relationship Id="rId4" Target="theme/theme1.xml" Type="http://schemas.openxmlformats.org/officeDocument/2006/relationships/theme"/><Relationship Id="rId40" Target="notesSlides/notesSlide12.xml" Type="http://schemas.openxmlformats.org/officeDocument/2006/relationships/notesSlide"/><Relationship Id="rId41" Target="notesSlides/notesSlide13.xml" Type="http://schemas.openxmlformats.org/officeDocument/2006/relationships/notesSlide"/><Relationship Id="rId42" Target="fonts/font42.fntdata" Type="http://schemas.openxmlformats.org/officeDocument/2006/relationships/font"/><Relationship Id="rId43" Target="notesSlides/notesSlide14.xml" Type="http://schemas.openxmlformats.org/officeDocument/2006/relationships/notesSlide"/><Relationship Id="rId44" Target="notesSlides/notesSlide1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Hi everyone, we are so excited to be here today with all of you! Our job is to help kids stay safe and make smart choices online. Today, you’re going to learn how to use your Online Super Powers to protect yourself, have fun, and make good choices!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Now let’s look at an example of a tricky message kids might see. </a:t>
            </a:r>
          </a:p>
          <a:p>
            <a:r>
              <a:rPr lang="en-US"/>
              <a:t/>
            </a:r>
          </a:p>
          <a:p>
            <a:r>
              <a:rPr lang="en-US"/>
              <a:t>Ask the students: </a:t>
            </a:r>
          </a:p>
          <a:p>
            <a:r>
              <a:rPr lang="en-US"/>
              <a:t/>
            </a:r>
          </a:p>
          <a:p>
            <a:r>
              <a:rPr lang="en-US"/>
              <a:t>What made this flyer seem exciting?</a:t>
            </a:r>
          </a:p>
          <a:p>
            <a:r>
              <a:rPr lang="en-US"/>
              <a:t>-Free puppies</a:t>
            </a:r>
          </a:p>
          <a:p>
            <a:r>
              <a:rPr lang="en-US"/>
              <a:t>-Easy to get a puppy, just post a photo and you can win. </a:t>
            </a:r>
          </a:p>
          <a:p>
            <a:r>
              <a:rPr lang="en-US"/>
              <a:t>-You don't have to be that old to get a puppy (8+)</a:t>
            </a:r>
          </a:p>
          <a:p>
            <a:r>
              <a:rPr lang="en-US"/>
              <a:t/>
            </a:r>
          </a:p>
          <a:p>
            <a:r>
              <a:rPr lang="en-US"/>
              <a:t>What are the red flags or what doesn't feel right?</a:t>
            </a:r>
          </a:p>
          <a:p>
            <a:r>
              <a:rPr lang="en-US"/>
              <a:t>-You have to send a selfie to an unknown account online. </a:t>
            </a:r>
          </a:p>
          <a:p>
            <a:r>
              <a:rPr lang="en-US"/>
              <a:t>-You're doing this behind your parents back without asking. </a:t>
            </a:r>
          </a:p>
          <a:p>
            <a:r>
              <a:rPr lang="en-US"/>
              <a:t>-They will DM (direct message) without your parents knowing. </a:t>
            </a:r>
          </a:p>
          <a:p>
            <a:r>
              <a:rPr lang="en-US"/>
              <a:t>-They mention meeting up to get the puppy. </a:t>
            </a:r>
          </a:p>
          <a:p>
            <a:r>
              <a:rPr lang="en-US"/>
              <a:t/>
            </a:r>
          </a:p>
          <a:p>
            <a:r>
              <a:rPr lang="en-US"/>
              <a:t>This flyer promises a new puppy but it asks you to share photos and asking you to meet up with them in real life. These are BIG red flags. Superheroes don’t fall for tricks like this because they protect their identity and tell a trusted adult.</a:t>
            </a:r>
          </a:p>
          <a:p>
            <a:r>
              <a:rPr lang="en-US"/>
              <a:t/>
            </a:r>
          </a:p>
          <a:p>
            <a:r>
              <a:rPr lang="en-US"/>
              <a:t>Why do unsafe people sometimes offer cute puppies and tell you, you have to meet them in order to get your new puppy!?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we're going to talk about some important online safety rules. These are simple Always and Never rules that help keep you safe when you’re using apps, games, or talking online.</a:t>
            </a:r>
          </a:p>
          <a:p>
            <a:r>
              <a:rPr lang="en-US"/>
              <a:t/>
            </a:r>
          </a:p>
          <a:p>
            <a:r>
              <a:rPr lang="en-US"/>
              <a:t>These rules are not to scare you, they’re rules to help you make smart choices. If you remember these, you’ll know what to do when something doesn’t feel right online.</a:t>
            </a:r>
          </a:p>
          <a:p>
            <a:r>
              <a:rPr lang="en-US"/>
              <a:t/>
            </a:r>
          </a:p>
          <a:p>
            <a:r>
              <a:rPr lang="en-US"/>
              <a:t>Let’s go through them together starting with the NEVER rules. </a:t>
            </a:r>
          </a:p>
          <a:p>
            <a:r>
              <a:rPr lang="en-US"/>
              <a:t/>
            </a:r>
          </a:p>
          <a:p>
            <a:r>
              <a:rPr lang="en-US"/>
              <a:t>When I point to the word "NEVER" you all say it loud and I will read the rest of the rule. </a:t>
            </a:r>
          </a:p>
          <a:p>
            <a:r>
              <a:rPr lang="en-US"/>
              <a:t/>
            </a:r>
          </a:p>
          <a:p>
            <a:r>
              <a:rPr lang="en-US"/>
              <a:t>Here we go...</a:t>
            </a:r>
          </a:p>
          <a:p>
            <a:r>
              <a:rPr lang="en-US"/>
              <a:t> </a:t>
            </a:r>
          </a:p>
          <a:p>
            <a:r>
              <a:rPr lang="en-US"/>
              <a:t>(Kids will yell or say "NEVER" and then you say the rest of the sentence. This gets them involved in the presentation and helps them to remember what to say NEVER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we're going to talk about some important online safety rules. These are simple Always  rules that help keep you safe when you’re using apps, games, or talking online.</a:t>
            </a:r>
          </a:p>
          <a:p>
            <a:r>
              <a:rPr lang="en-US"/>
              <a:t/>
            </a:r>
          </a:p>
          <a:p>
            <a:r>
              <a:rPr lang="en-US"/>
              <a:t>When I point to the word "ALWAYS" you all say it loud and I will read the rest of the rule. </a:t>
            </a:r>
          </a:p>
          <a:p>
            <a:r>
              <a:rPr lang="en-US"/>
              <a:t/>
            </a:r>
          </a:p>
          <a:p>
            <a:r>
              <a:rPr lang="en-US"/>
              <a:t>Here we go...</a:t>
            </a:r>
          </a:p>
          <a:p>
            <a:r>
              <a:rPr lang="en-US"/>
              <a:t> </a:t>
            </a:r>
          </a:p>
          <a:p>
            <a:r>
              <a:rPr lang="en-US"/>
              <a:t>(Kids will yell or say "ALWAYS" and then you say the rest of the sentence. This gets them involved in the presentation and helps them to remember what to say ALWAYS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being a NOSY friend is a good thing, not bad. It means looking out for your friends. </a:t>
            </a:r>
          </a:p>
          <a:p>
            <a:r>
              <a:rPr lang="en-US"/>
              <a:t/>
            </a:r>
          </a:p>
          <a:p>
            <a:r>
              <a:rPr lang="en-US"/>
              <a:t>Here are some examples they could relate to:</a:t>
            </a:r>
          </a:p>
          <a:p>
            <a:r>
              <a:rPr lang="en-US"/>
              <a:t/>
            </a:r>
          </a:p>
          <a:p>
            <a:r>
              <a:rPr lang="en-US"/>
              <a:t>- If a friend gets a message from someone they don’t know, a NOSY friend asks, ‘Who is that?’ instead of ignoring it. </a:t>
            </a:r>
          </a:p>
          <a:p>
            <a:r>
              <a:rPr lang="en-US"/>
              <a:t/>
            </a:r>
          </a:p>
          <a:p>
            <a:r>
              <a:rPr lang="en-US"/>
              <a:t>- If you see a post that looks strange or makes your friend scared, tell a trusted adult like a parent, teacher, or counselor.</a:t>
            </a:r>
          </a:p>
          <a:p>
            <a:r>
              <a:rPr lang="en-US"/>
              <a:t/>
            </a:r>
          </a:p>
          <a:p>
            <a:r>
              <a:rPr lang="en-US"/>
              <a:t>Being NOSY is like being a superhero for your friends, you’re helping them stay safe!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
            </a:r>
          </a:p>
          <a:p>
            <a:r>
              <a:rPr lang="en-US"/>
              <a:t>This is a video by Lauren Book at Lauren's Kids. You will need internet connection to play this video off of YouTube. If the video does not play, please share the link with the teacher or group leader to share with students later. </a:t>
            </a:r>
          </a:p>
          <a:p>
            <a:r>
              <a:rPr lang="en-US"/>
              <a:t/>
            </a:r>
          </a:p>
          <a:p>
            <a:r>
              <a:rPr lang="en-US"/>
              <a:t>https://www.youtube.com/watch?v=bIN3e45kMgU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
            </a:r>
          </a:p>
          <a:p>
            <a:r>
              <a:rPr lang="en-US"/>
              <a:t>Today you learned how to be an Online Superhero. </a:t>
            </a:r>
          </a:p>
          <a:p>
            <a:r>
              <a:rPr lang="en-US"/>
              <a:t/>
            </a:r>
          </a:p>
          <a:p>
            <a:r>
              <a:rPr lang="en-US"/>
              <a:t>You have learned how to protect your powers, trust your super senses, and make smart choices. When you use these rules, you keep yourself and your friends safe online every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The internet is like a huge world filled with games, videos, conversations, and apps. It’s fun and you can do so many cool things, but just like in the real world, we need to know how to stay safe and use our superpowers to protect ourselves.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Every superhero has special powers, and YOUR special power is your personal information. Let me ask you this question, what does 'personal information' mean? (let a few kids answer)</a:t>
            </a:r>
          </a:p>
          <a:p>
            <a:r>
              <a:rPr lang="en-US"/>
              <a:t/>
            </a:r>
          </a:p>
          <a:p>
            <a:r>
              <a:rPr lang="en-US"/>
              <a:t>That's right! It means your real name, your school, where you live, and pictures of your and your family.</a:t>
            </a:r>
          </a:p>
          <a:p>
            <a:r>
              <a:rPr lang="en-US"/>
              <a:t/>
            </a:r>
          </a:p>
          <a:p>
            <a:r>
              <a:rPr lang="en-US"/>
              <a:t>You don’t just hand your superpowers to anyone right?</a:t>
            </a:r>
          </a:p>
          <a:p>
            <a:r>
              <a:rPr lang="en-US"/>
              <a:t/>
            </a:r>
          </a:p>
          <a:p>
            <a:r>
              <a:rPr lang="en-US"/>
              <a:t>Exactly, so you need to protect them. And if you want to post or share something, you talk to a trusted adult first.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Superheroes keep their team small and safe. </a:t>
            </a:r>
          </a:p>
          <a:p>
            <a:r>
              <a:rPr lang="en-US"/>
              <a:t/>
            </a:r>
          </a:p>
          <a:p>
            <a:r>
              <a:rPr lang="en-US"/>
              <a:t>Ask the kids: Who are some of your favorite heroes and who are their close friends? </a:t>
            </a:r>
          </a:p>
          <a:p>
            <a:r>
              <a:rPr lang="en-US"/>
              <a:t/>
            </a:r>
          </a:p>
          <a:p>
            <a:r>
              <a:rPr lang="en-US"/>
              <a:t>When you are online that means only talking to people you know in real life such as friends, family, and classmates. If you don’t know them offline, they don’t belong in your superhero base!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 </a:t>
            </a:r>
          </a:p>
          <a:p>
            <a:r>
              <a:rPr lang="en-US"/>
              <a:t/>
            </a:r>
          </a:p>
          <a:p>
            <a:r>
              <a:rPr lang="en-US"/>
              <a:t>People online can pretend to be anyone. Sometimes they use disguises and trick you — like asking you to keep secrets, trying to chat privately, or giving you a weird feeling in your tummy. That’s when your superhero alarm goes off. If that alarm goes of and if ANYTHING feels weird or confusing, you tell a trusted adult right away!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
            </a:r>
          </a:p>
          <a:p>
            <a:r>
              <a:rPr lang="en-US"/>
              <a:t>Superheroes think before they act. You have to use your ‘super senses’ online. </a:t>
            </a:r>
          </a:p>
          <a:p>
            <a:r>
              <a:rPr lang="en-US"/>
              <a:t/>
            </a:r>
          </a:p>
          <a:p>
            <a:r>
              <a:rPr lang="en-US"/>
              <a:t>THINK, KEEP, and PAUSE.</a:t>
            </a:r>
          </a:p>
          <a:p>
            <a:r>
              <a:rPr lang="en-US"/>
              <a:t/>
            </a:r>
          </a:p>
          <a:p>
            <a:r>
              <a:rPr lang="en-US"/>
              <a:t>Think before you share or post personal information, remember to keep your powers safe from bad guys. If something is private or could hurt you later, don’t share it!</a:t>
            </a:r>
          </a:p>
          <a:p>
            <a:r>
              <a:rPr lang="en-US"/>
              <a:t/>
            </a:r>
          </a:p>
          <a:p>
            <a:r>
              <a:rPr lang="en-US"/>
              <a:t>Keep strong passwords you create for your games and account online. Have your parents or a safe adult help you make passwords you will remembers and don't share them with anyone else. </a:t>
            </a:r>
          </a:p>
          <a:p>
            <a:r>
              <a:rPr lang="en-US"/>
              <a:t/>
            </a:r>
          </a:p>
          <a:p>
            <a:r>
              <a:rPr lang="en-US"/>
              <a:t>Pause if someone you don't know in real life asks you to meet in person. Don't respond to them and tell a safe adult right away.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
            </a:r>
          </a:p>
          <a:p>
            <a:r>
              <a:rPr lang="en-US"/>
              <a:t>Alright heroes, it's time to test your super knowledge!</a:t>
            </a:r>
          </a:p>
          <a:p>
            <a:r>
              <a:rPr lang="en-US"/>
              <a:t/>
            </a:r>
          </a:p>
          <a:p>
            <a:r>
              <a:rPr lang="en-US"/>
              <a:t>On the screen you may see icons that you know or use, and some you may not know. Our mission is to use your online super knowledge to guess what each one is!</a:t>
            </a:r>
          </a:p>
          <a:p>
            <a:r>
              <a:rPr lang="en-US"/>
              <a:t/>
            </a:r>
          </a:p>
          <a:p>
            <a:r>
              <a:rPr lang="en-US"/>
              <a:t>Why are we doing this? Because real superheroes stay safe online. Knowing what apps these are can help you make smarter choices when you use them or if you see a friend using them. </a:t>
            </a:r>
          </a:p>
          <a:p>
            <a:r>
              <a:rPr lang="en-US"/>
              <a:t/>
            </a:r>
          </a:p>
          <a:p>
            <a:r>
              <a:rPr lang="en-US"/>
              <a:t>Are you heroes ready!?</a:t>
            </a:r>
          </a:p>
          <a:p>
            <a:r>
              <a:rPr lang="en-US"/>
              <a:t/>
            </a:r>
          </a:p>
          <a:p>
            <a:r>
              <a:rPr lang="en-US"/>
              <a:t>Raise your hand if you know one of these icons....how about two...now three... (keep going if you have time or pick on certain kids to tell you one by one which icon is which. You can also ask them how they know that icon and what it does.)</a:t>
            </a:r>
          </a:p>
          <a:p>
            <a:r>
              <a:rPr lang="en-US"/>
              <a:t/>
            </a:r>
          </a:p>
          <a:p>
            <a:r>
              <a:rPr lang="en-US"/>
              <a:t>WhatsApp: (The green app with the phone symbol) </a:t>
            </a:r>
          </a:p>
          <a:p>
            <a:r>
              <a:rPr lang="en-US"/>
              <a:t>A wifi connected chat app to message others individually or in a group.</a:t>
            </a:r>
          </a:p>
          <a:p>
            <a:r>
              <a:rPr lang="en-US"/>
              <a:t/>
            </a:r>
          </a:p>
          <a:p>
            <a:r>
              <a:rPr lang="en-US"/>
              <a:t>TikTok: (The black app with a music note) </a:t>
            </a:r>
          </a:p>
          <a:p>
            <a:r>
              <a:rPr lang="en-US"/>
              <a:t>A social media app where people make and watch short videos.</a:t>
            </a:r>
          </a:p>
          <a:p>
            <a:r>
              <a:rPr lang="en-US"/>
              <a:t/>
            </a:r>
          </a:p>
          <a:p>
            <a:r>
              <a:rPr lang="en-US"/>
              <a:t>Snapchat: (The yellow app with the ghost) </a:t>
            </a:r>
          </a:p>
          <a:p>
            <a:r>
              <a:rPr lang="en-US"/>
              <a:t>A messaging app where photos and messages disappear after you see them.</a:t>
            </a:r>
          </a:p>
          <a:p>
            <a:r>
              <a:rPr lang="en-US"/>
              <a:t/>
            </a:r>
          </a:p>
          <a:p>
            <a:r>
              <a:rPr lang="en-US"/>
              <a:t>Instagram: (The orange, pink, and purple app with the camera) </a:t>
            </a:r>
          </a:p>
          <a:p>
            <a:r>
              <a:rPr lang="en-US"/>
              <a:t>A social media app for sharing photos, short videos, and stories.</a:t>
            </a:r>
          </a:p>
          <a:p>
            <a:r>
              <a:rPr lang="en-US"/>
              <a:t/>
            </a:r>
          </a:p>
          <a:p>
            <a:r>
              <a:rPr lang="en-US"/>
              <a:t>Twitch: (The purple text box) </a:t>
            </a:r>
          </a:p>
          <a:p>
            <a:r>
              <a:rPr lang="en-US"/>
              <a:t>A website where people livestream themselves playing video games or doing activities.</a:t>
            </a:r>
          </a:p>
          <a:p>
            <a:r>
              <a:rPr lang="en-US"/>
              <a:t/>
            </a:r>
          </a:p>
          <a:p>
            <a:r>
              <a:rPr lang="en-US"/>
              <a:t>Roblox: (The grey square) </a:t>
            </a:r>
          </a:p>
          <a:p>
            <a:r>
              <a:rPr lang="en-US"/>
              <a:t>An online game world where you can play games made by other players.</a:t>
            </a:r>
          </a:p>
          <a:p>
            <a:r>
              <a:rPr lang="en-US"/>
              <a:t/>
            </a:r>
          </a:p>
          <a:p>
            <a:r>
              <a:rPr lang="en-US"/>
              <a:t>Fortnite: (The F)</a:t>
            </a:r>
          </a:p>
          <a:p>
            <a:r>
              <a:rPr lang="en-US"/>
              <a:t>A popular video game where players compete, build, and survive in matches.</a:t>
            </a:r>
          </a:p>
          <a:p>
            <a:r>
              <a:rPr lang="en-US"/>
              <a:t/>
            </a:r>
          </a:p>
          <a:p>
            <a:r>
              <a:rPr lang="en-US"/>
              <a:t>Minecraft: (The brown and green square logo)</a:t>
            </a:r>
          </a:p>
          <a:p>
            <a:r>
              <a:rPr lang="en-US"/>
              <a:t>A block-building game where you create worlds, explore, and survive.</a:t>
            </a:r>
          </a:p>
          <a:p>
            <a:r>
              <a:rPr lang="en-US"/>
              <a:t/>
            </a:r>
          </a:p>
          <a:p>
            <a:r>
              <a:rPr lang="en-US"/>
              <a:t>YouTube: (The red app with the white play symbol)</a:t>
            </a:r>
          </a:p>
          <a:p>
            <a:r>
              <a:rPr lang="en-US"/>
              <a:t>A place to watch and post long and short video content.  </a:t>
            </a:r>
          </a:p>
          <a:p>
            <a:r>
              <a:rPr lang="en-US"/>
              <a:t/>
            </a:r>
          </a:p>
          <a:p>
            <a:r>
              <a:rPr lang="en-US"/>
              <a:t>Discord: The circle app that is a bluish purple)  </a:t>
            </a:r>
          </a:p>
          <a:p>
            <a:r>
              <a:rPr lang="en-US"/>
              <a:t>A chat app with text, voice, and video used by gamers and groups to talk.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 Now, use your superpower knowledge and senses to pick out what seems sneaky or dangerous about this ad. </a:t>
            </a:r>
          </a:p>
          <a:p>
            <a:r>
              <a:rPr lang="en-US"/>
              <a:t/>
            </a:r>
          </a:p>
          <a:p>
            <a:r>
              <a:rPr lang="en-US"/>
              <a:t>Why is this ad dangerous? </a:t>
            </a:r>
          </a:p>
          <a:p>
            <a:r>
              <a:rPr lang="en-US"/>
              <a:t/>
            </a:r>
          </a:p>
          <a:p>
            <a:r>
              <a:rPr lang="en-US"/>
              <a:t>-Asks for private info. This is always unsafe</a:t>
            </a:r>
          </a:p>
          <a:p>
            <a:r>
              <a:rPr lang="en-US"/>
              <a:t/>
            </a:r>
          </a:p>
          <a:p>
            <a:r>
              <a:rPr lang="en-US"/>
              <a:t>-Fake “chosen winner” </a:t>
            </a:r>
          </a:p>
          <a:p>
            <a:r>
              <a:rPr lang="en-US"/>
              <a:t/>
            </a:r>
          </a:p>
          <a:p>
            <a:r>
              <a:rPr lang="en-US"/>
              <a:t>-Pressure countdown, this tries to make kids act fast in 5-minutes or less. </a:t>
            </a:r>
          </a:p>
          <a:p>
            <a:r>
              <a:rPr lang="en-US"/>
              <a:t/>
            </a:r>
          </a:p>
          <a:p>
            <a:r>
              <a:rPr lang="en-US"/>
              <a:t>-Strange web address... this is suspicious</a:t>
            </a:r>
          </a:p>
          <a:p>
            <a:r>
              <a:rPr lang="en-US"/>
              <a:t/>
            </a:r>
          </a:p>
          <a:p>
            <a:r>
              <a:rPr lang="en-US"/>
              <a:t>-Free stuff that sounds too good to be true</a:t>
            </a:r>
          </a:p>
          <a:p>
            <a:r>
              <a:rPr lang="en-US"/>
              <a:t/>
            </a:r>
          </a:p>
          <a:p>
            <a:r>
              <a:rPr lang="en-US"/>
              <a:t/>
            </a:r>
          </a:p>
          <a:p>
            <a:r>
              <a:rPr lang="en-US"/>
              <a:t>- Discussion with the students: </a:t>
            </a:r>
          </a:p>
          <a:p>
            <a:r>
              <a:rPr lang="en-US"/>
              <a:t/>
            </a:r>
          </a:p>
          <a:p>
            <a:r>
              <a:rPr lang="en-US"/>
              <a:t>What clues show this isn’t safe?</a:t>
            </a:r>
          </a:p>
          <a:p>
            <a:r>
              <a:rPr lang="en-US"/>
              <a:t/>
            </a:r>
          </a:p>
          <a:p>
            <a:r>
              <a:rPr lang="en-US"/>
              <a:t>Do you think it's okay they asked for a picture of you and your address? </a:t>
            </a:r>
          </a:p>
          <a:p>
            <a:r>
              <a:rPr lang="en-US"/>
              <a:t/>
            </a:r>
          </a:p>
          <a:p>
            <a:r>
              <a:rPr lang="en-US"/>
              <a:t>Explain..... What should you do if you see something like this online?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Suggested script:</a:t>
            </a:r>
          </a:p>
          <a:p>
            <a:r>
              <a:rPr lang="en-US"/>
              <a:t/>
            </a:r>
          </a:p>
          <a:p>
            <a:r>
              <a:rPr lang="en-US"/>
              <a:t>Now let’s look at an example of a tricky message kids might see online. </a:t>
            </a:r>
          </a:p>
          <a:p>
            <a:r>
              <a:rPr lang="en-US"/>
              <a:t/>
            </a:r>
          </a:p>
          <a:p>
            <a:r>
              <a:rPr lang="en-US"/>
              <a:t>Ask the students: </a:t>
            </a:r>
          </a:p>
          <a:p>
            <a:r>
              <a:rPr lang="en-US"/>
              <a:t>What made this flyer seem exciting?</a:t>
            </a:r>
          </a:p>
          <a:p>
            <a:r>
              <a:rPr lang="en-US"/>
              <a:t>-Become famous online</a:t>
            </a:r>
          </a:p>
          <a:p>
            <a:r>
              <a:rPr lang="en-US"/>
              <a:t>-Be more popular than you were before</a:t>
            </a:r>
          </a:p>
          <a:p>
            <a:r>
              <a:rPr lang="en-US"/>
              <a:t>-Free gifts, merch, and upgraded status on the platform</a:t>
            </a:r>
          </a:p>
          <a:p>
            <a:r>
              <a:rPr lang="en-US"/>
              <a:t/>
            </a:r>
          </a:p>
          <a:p>
            <a:r>
              <a:rPr lang="en-US"/>
              <a:t>What are the red flags or what doesn't feel right?</a:t>
            </a:r>
          </a:p>
          <a:p>
            <a:r>
              <a:rPr lang="en-US"/>
              <a:t>-Promises are too good to be true</a:t>
            </a:r>
          </a:p>
          <a:p>
            <a:r>
              <a:rPr lang="en-US"/>
              <a:t>-Asking to share private information</a:t>
            </a:r>
          </a:p>
          <a:p>
            <a:r>
              <a:rPr lang="en-US"/>
              <a:t>-Hiding this offer from adults and parents</a:t>
            </a:r>
          </a:p>
          <a:p>
            <a:r>
              <a:rPr lang="en-US"/>
              <a:t/>
            </a:r>
          </a:p>
          <a:p>
            <a:r>
              <a:rPr lang="en-US"/>
              <a:t>This flyer promises gifts, prizes, and becoming famous, but it asks you to share photos, personal info, and to keep secrets from adults. These are BIG red flags. Superheroes don’t fall for tricks like this because they protect their identity and tell a trusted adult.</a:t>
            </a:r>
          </a:p>
          <a:p>
            <a:r>
              <a:rPr lang="en-US"/>
              <a:t>Why do unsafe people sometimes offer prizes, gifts, or higher online status?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0.svg" Type="http://schemas.openxmlformats.org/officeDocument/2006/relationships/image"/><Relationship Id="rId11" Target="../media/image72.png" Type="http://schemas.openxmlformats.org/officeDocument/2006/relationships/image"/><Relationship Id="rId12" Target="../media/image73.svg" Type="http://schemas.openxmlformats.org/officeDocument/2006/relationships/image"/><Relationship Id="rId13" Target="../media/image68.png" Type="http://schemas.openxmlformats.org/officeDocument/2006/relationships/image"/><Relationship Id="rId14" Target="../media/image74.png" Type="http://schemas.openxmlformats.org/officeDocument/2006/relationships/image"/><Relationship Id="rId15" Target="../media/image75.png" Type="http://schemas.openxmlformats.org/officeDocument/2006/relationships/image"/><Relationship Id="rId16" Target="../media/image76.png" Type="http://schemas.openxmlformats.org/officeDocument/2006/relationships/image"/><Relationship Id="rId17" Target="../media/image77.svg" Type="http://schemas.openxmlformats.org/officeDocument/2006/relationships/image"/><Relationship Id="rId2" Target="../notesSlides/notesSlide10.xml" Type="http://schemas.openxmlformats.org/officeDocument/2006/relationships/notesSlide"/><Relationship Id="rId3" Target="../media/image60.jpe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5.pn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 Id="rId9" Target="../media/image6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78.png" Type="http://schemas.openxmlformats.org/officeDocument/2006/relationships/image"/><Relationship Id="rId4" Target="../media/image1.pn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 Id="rId7" Target="../media/image81.png" Type="http://schemas.openxmlformats.org/officeDocument/2006/relationships/image"/><Relationship Id="rId8" Target="../media/image8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78.png" Type="http://schemas.openxmlformats.org/officeDocument/2006/relationships/image"/><Relationship Id="rId4" Target="../media/image1.pn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85.png" Type="http://schemas.openxmlformats.org/officeDocument/2006/relationships/image"/><Relationship Id="rId4" Target="../media/image86.svg" Type="http://schemas.openxmlformats.org/officeDocument/2006/relationships/image"/><Relationship Id="rId5" Target="../media/image87.png" Type="http://schemas.openxmlformats.org/officeDocument/2006/relationships/image"/><Relationship Id="rId6" Target="../media/image5.png"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90.jpeg" Type="http://schemas.openxmlformats.org/officeDocument/2006/relationships/image"/><Relationship Id="rId4" Target="../media/VAHET7mpEaE.mp4" Type="http://schemas.openxmlformats.org/officeDocument/2006/relationships/video"/><Relationship Id="rId5" Target="../media/VAHET7mpEaE.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6.png" Type="http://schemas.openxmlformats.org/officeDocument/2006/relationships/image"/><Relationship Id="rId4" Target="../media/image27.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5.png" Type="http://schemas.openxmlformats.org/officeDocument/2006/relationships/image"/><Relationship Id="rId8" Target="../media/image91.png" Type="http://schemas.openxmlformats.org/officeDocument/2006/relationships/image"/><Relationship Id="rId9" Target="../media/image9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5.png" Type="http://schemas.openxmlformats.org/officeDocument/2006/relationships/image"/><Relationship Id="rId6" Target="../media/image1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4.png" Type="http://schemas.openxmlformats.org/officeDocument/2006/relationships/image"/><Relationship Id="rId4" Target="../media/image5.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svg" Type="http://schemas.openxmlformats.org/officeDocument/2006/relationships/image"/><Relationship Id="rId11" Target="../media/image24.png" Type="http://schemas.openxmlformats.org/officeDocument/2006/relationships/image"/><Relationship Id="rId12" Target="../media/image25.svg" Type="http://schemas.openxmlformats.org/officeDocument/2006/relationships/image"/><Relationship Id="rId2" Target="../notesSlides/notesSlide5.xml" Type="http://schemas.openxmlformats.org/officeDocument/2006/relationships/notesSlide"/><Relationship Id="rId3" Target="../media/image17.jpe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5.png" Type="http://schemas.openxmlformats.org/officeDocument/2006/relationships/image"/><Relationship Id="rId9" Target="../media/image2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6.png" Type="http://schemas.openxmlformats.org/officeDocument/2006/relationships/image"/><Relationship Id="rId4" Target="../media/image27.svg" Type="http://schemas.openxmlformats.org/officeDocument/2006/relationships/image"/><Relationship Id="rId5" Target="../media/image5.pn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14" Target="../media/image40.png" Type="http://schemas.openxmlformats.org/officeDocument/2006/relationships/image"/><Relationship Id="rId15" Target="../media/image41.svg" Type="http://schemas.openxmlformats.org/officeDocument/2006/relationships/image"/><Relationship Id="rId16" Target="../media/image42.png" Type="http://schemas.openxmlformats.org/officeDocument/2006/relationships/image"/><Relationship Id="rId17" Target="../media/image43.svg" Type="http://schemas.openxmlformats.org/officeDocument/2006/relationships/image"/><Relationship Id="rId18" Target="../media/image44.png" Type="http://schemas.openxmlformats.org/officeDocument/2006/relationships/image"/><Relationship Id="rId19" Target="../media/image45.svg" Type="http://schemas.openxmlformats.org/officeDocument/2006/relationships/image"/><Relationship Id="rId2" Target="../notesSlides/notesSlide7.xml" Type="http://schemas.openxmlformats.org/officeDocument/2006/relationships/notesSlide"/><Relationship Id="rId20" Target="../media/image46.png" Type="http://schemas.openxmlformats.org/officeDocument/2006/relationships/image"/><Relationship Id="rId21" Target="../media/image47.svg" Type="http://schemas.openxmlformats.org/officeDocument/2006/relationships/image"/><Relationship Id="rId22" Target="../media/image48.png" Type="http://schemas.openxmlformats.org/officeDocument/2006/relationships/image"/><Relationship Id="rId23" Target="../media/image49.png" Type="http://schemas.openxmlformats.org/officeDocument/2006/relationships/image"/><Relationship Id="rId3" Target="../media/image30.png" Type="http://schemas.openxmlformats.org/officeDocument/2006/relationships/image"/><Relationship Id="rId4" Target="../media/image31.png" Type="http://schemas.openxmlformats.org/officeDocument/2006/relationships/image"/><Relationship Id="rId5" Target="../media/image5.pn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png" Type="http://schemas.openxmlformats.org/officeDocument/2006/relationships/image"/><Relationship Id="rId12" Target="../media/image58.png" Type="http://schemas.openxmlformats.org/officeDocument/2006/relationships/image"/><Relationship Id="rId13" Target="../media/image59.svg" Type="http://schemas.openxmlformats.org/officeDocument/2006/relationships/image"/><Relationship Id="rId2" Target="../notesSlides/notesSlide8.xml" Type="http://schemas.openxmlformats.org/officeDocument/2006/relationships/notesSlide"/><Relationship Id="rId3" Target="../media/image50.png" Type="http://schemas.openxmlformats.org/officeDocument/2006/relationships/image"/><Relationship Id="rId4" Target="../media/image1.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68.png" Type="http://schemas.openxmlformats.org/officeDocument/2006/relationships/image"/><Relationship Id="rId12" Target="../media/image5.pn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69.png" Type="http://schemas.openxmlformats.org/officeDocument/2006/relationships/image"/><Relationship Id="rId16" Target="../media/image70.svg" Type="http://schemas.openxmlformats.org/officeDocument/2006/relationships/image"/><Relationship Id="rId17" Target="../media/image71.png" Type="http://schemas.openxmlformats.org/officeDocument/2006/relationships/image"/><Relationship Id="rId2" Target="../notesSlides/notesSlide9.xml" Type="http://schemas.openxmlformats.org/officeDocument/2006/relationships/notesSlide"/><Relationship Id="rId3" Target="../media/image60.jpe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B5121B"/>
        </a:solidFill>
      </p:bgPr>
    </p:bg>
    <p:spTree>
      <p:nvGrpSpPr>
        <p:cNvPr id="1" name=""/>
        <p:cNvGrpSpPr/>
        <p:nvPr/>
      </p:nvGrpSpPr>
      <p:grpSpPr>
        <a:xfrm>
          <a:off x="0" y="0"/>
          <a:ext cx="0" cy="0"/>
          <a:chOff x="0" y="0"/>
          <a:chExt cx="0" cy="0"/>
        </a:xfrm>
      </p:grpSpPr>
      <p:grpSp>
        <p:nvGrpSpPr>
          <p:cNvPr name="Group 2" id="2"/>
          <p:cNvGrpSpPr/>
          <p:nvPr/>
        </p:nvGrpSpPr>
        <p:grpSpPr>
          <a:xfrm rot="0">
            <a:off x="1828604" y="1364739"/>
            <a:ext cx="14630792" cy="7557521"/>
            <a:chOff x="0" y="0"/>
            <a:chExt cx="13796907" cy="7126779"/>
          </a:xfrm>
        </p:grpSpPr>
        <p:sp>
          <p:nvSpPr>
            <p:cNvPr name="Freeform 3" id="3"/>
            <p:cNvSpPr/>
            <p:nvPr/>
          </p:nvSpPr>
          <p:spPr>
            <a:xfrm flipH="false" flipV="false" rot="0">
              <a:off x="0" y="0"/>
              <a:ext cx="13796907" cy="7126779"/>
            </a:xfrm>
            <a:custGeom>
              <a:avLst/>
              <a:gdLst/>
              <a:ahLst/>
              <a:cxnLst/>
              <a:rect r="r" b="b" t="t" l="l"/>
              <a:pathLst>
                <a:path h="7126779" w="13796907">
                  <a:moveTo>
                    <a:pt x="0" y="0"/>
                  </a:moveTo>
                  <a:lnTo>
                    <a:pt x="13796907" y="0"/>
                  </a:lnTo>
                  <a:lnTo>
                    <a:pt x="13796907" y="7126779"/>
                  </a:lnTo>
                  <a:lnTo>
                    <a:pt x="0" y="7126779"/>
                  </a:lnTo>
                  <a:close/>
                </a:path>
              </a:pathLst>
            </a:custGeom>
            <a:solidFill>
              <a:srgbClr val="FFFFFF"/>
            </a:solidFill>
            <a:ln w="95250" cap="sq">
              <a:solidFill>
                <a:srgbClr val="000000"/>
              </a:solidFill>
              <a:prstDash val="solid"/>
              <a:miter/>
            </a:ln>
          </p:spPr>
        </p:sp>
        <p:sp>
          <p:nvSpPr>
            <p:cNvPr name="TextBox 4" id="4"/>
            <p:cNvSpPr txBox="true"/>
            <p:nvPr/>
          </p:nvSpPr>
          <p:spPr>
            <a:xfrm>
              <a:off x="0" y="-9525"/>
              <a:ext cx="13796907" cy="7136304"/>
            </a:xfrm>
            <a:prstGeom prst="rect">
              <a:avLst/>
            </a:prstGeom>
          </p:spPr>
          <p:txBody>
            <a:bodyPr anchor="ctr" rtlCol="false" tIns="22008" lIns="22008" bIns="22008" rIns="22008"/>
            <a:lstStyle/>
            <a:p>
              <a:pPr algn="ctr">
                <a:lnSpc>
                  <a:spcPts val="849"/>
                </a:lnSpc>
                <a:spcBef>
                  <a:spcPct val="0"/>
                </a:spcBef>
              </a:pPr>
            </a:p>
          </p:txBody>
        </p:sp>
      </p:grpSp>
      <p:sp>
        <p:nvSpPr>
          <p:cNvPr name="Freeform 5" id="5"/>
          <p:cNvSpPr/>
          <p:nvPr/>
        </p:nvSpPr>
        <p:spPr>
          <a:xfrm flipH="false" flipV="false" rot="0">
            <a:off x="14587086" y="8712802"/>
            <a:ext cx="3334116" cy="1090997"/>
          </a:xfrm>
          <a:custGeom>
            <a:avLst/>
            <a:gdLst/>
            <a:ahLst/>
            <a:cxnLst/>
            <a:rect r="r" b="b" t="t" l="l"/>
            <a:pathLst>
              <a:path h="1090997" w="3334116">
                <a:moveTo>
                  <a:pt x="0" y="0"/>
                </a:moveTo>
                <a:lnTo>
                  <a:pt x="3334117" y="0"/>
                </a:lnTo>
                <a:lnTo>
                  <a:pt x="3334117" y="1090996"/>
                </a:lnTo>
                <a:lnTo>
                  <a:pt x="0" y="1090996"/>
                </a:lnTo>
                <a:lnTo>
                  <a:pt x="0" y="0"/>
                </a:lnTo>
                <a:close/>
              </a:path>
            </a:pathLst>
          </a:custGeom>
          <a:blipFill>
            <a:blip r:embed="rId3"/>
            <a:stretch>
              <a:fillRect l="0" t="0" r="0" b="0"/>
            </a:stretch>
          </a:blipFill>
        </p:spPr>
      </p:sp>
      <p:sp>
        <p:nvSpPr>
          <p:cNvPr name="Freeform 6" id="6"/>
          <p:cNvSpPr/>
          <p:nvPr/>
        </p:nvSpPr>
        <p:spPr>
          <a:xfrm flipH="false" flipV="false" rot="0">
            <a:off x="1387866" y="1364739"/>
            <a:ext cx="4393996" cy="3696449"/>
          </a:xfrm>
          <a:custGeom>
            <a:avLst/>
            <a:gdLst/>
            <a:ahLst/>
            <a:cxnLst/>
            <a:rect r="r" b="b" t="t" l="l"/>
            <a:pathLst>
              <a:path h="3696449" w="4393996">
                <a:moveTo>
                  <a:pt x="0" y="0"/>
                </a:moveTo>
                <a:lnTo>
                  <a:pt x="4393996" y="0"/>
                </a:lnTo>
                <a:lnTo>
                  <a:pt x="4393996" y="3696449"/>
                </a:lnTo>
                <a:lnTo>
                  <a:pt x="0" y="3696449"/>
                </a:lnTo>
                <a:lnTo>
                  <a:pt x="0" y="0"/>
                </a:lnTo>
                <a:close/>
              </a:path>
            </a:pathLst>
          </a:custGeom>
          <a:blipFill>
            <a:blip r:embed="rId4"/>
            <a:stretch>
              <a:fillRect l="0" t="0" r="0" b="0"/>
            </a:stretch>
          </a:blipFill>
        </p:spPr>
      </p:sp>
      <p:sp>
        <p:nvSpPr>
          <p:cNvPr name="Freeform 7" id="7"/>
          <p:cNvSpPr/>
          <p:nvPr/>
        </p:nvSpPr>
        <p:spPr>
          <a:xfrm flipH="false" flipV="false" rot="0">
            <a:off x="13755428" y="5653118"/>
            <a:ext cx="3275801" cy="3494187"/>
          </a:xfrm>
          <a:custGeom>
            <a:avLst/>
            <a:gdLst/>
            <a:ahLst/>
            <a:cxnLst/>
            <a:rect r="r" b="b" t="t" l="l"/>
            <a:pathLst>
              <a:path h="3494187" w="3275801">
                <a:moveTo>
                  <a:pt x="0" y="0"/>
                </a:moveTo>
                <a:lnTo>
                  <a:pt x="3275801" y="0"/>
                </a:lnTo>
                <a:lnTo>
                  <a:pt x="3275801" y="3494187"/>
                </a:lnTo>
                <a:lnTo>
                  <a:pt x="0" y="3494187"/>
                </a:lnTo>
                <a:lnTo>
                  <a:pt x="0" y="0"/>
                </a:lnTo>
                <a:close/>
              </a:path>
            </a:pathLst>
          </a:custGeom>
          <a:blipFill>
            <a:blip r:embed="rId5"/>
            <a:stretch>
              <a:fillRect l="0" t="0" r="0" b="0"/>
            </a:stretch>
          </a:blipFill>
        </p:spPr>
      </p:sp>
      <p:sp>
        <p:nvSpPr>
          <p:cNvPr name="TextBox 8" id="8"/>
          <p:cNvSpPr txBox="true"/>
          <p:nvPr/>
        </p:nvSpPr>
        <p:spPr>
          <a:xfrm rot="0">
            <a:off x="2268103" y="4695021"/>
            <a:ext cx="13751793" cy="2141944"/>
          </a:xfrm>
          <a:prstGeom prst="rect">
            <a:avLst/>
          </a:prstGeom>
        </p:spPr>
        <p:txBody>
          <a:bodyPr anchor="t" rtlCol="false" tIns="0" lIns="0" bIns="0" rIns="0">
            <a:spAutoFit/>
          </a:bodyPr>
          <a:lstStyle/>
          <a:p>
            <a:pPr algn="ctr">
              <a:lnSpc>
                <a:spcPts val="15994"/>
              </a:lnSpc>
            </a:pPr>
            <a:r>
              <a:rPr lang="en-US" sz="16321">
                <a:solidFill>
                  <a:srgbClr val="B5121B"/>
                </a:solidFill>
                <a:latin typeface="Bangers"/>
                <a:ea typeface="Bangers"/>
                <a:cs typeface="Bangers"/>
                <a:sym typeface="Bangers"/>
              </a:rPr>
              <a:t>SUPER POWERS</a:t>
            </a:r>
          </a:p>
        </p:txBody>
      </p:sp>
      <p:sp>
        <p:nvSpPr>
          <p:cNvPr name="TextBox 9" id="9"/>
          <p:cNvSpPr txBox="true"/>
          <p:nvPr/>
        </p:nvSpPr>
        <p:spPr>
          <a:xfrm rot="0">
            <a:off x="2268103" y="2544241"/>
            <a:ext cx="13751793" cy="2141944"/>
          </a:xfrm>
          <a:prstGeom prst="rect">
            <a:avLst/>
          </a:prstGeom>
        </p:spPr>
        <p:txBody>
          <a:bodyPr anchor="t" rtlCol="false" tIns="0" lIns="0" bIns="0" rIns="0">
            <a:spAutoFit/>
          </a:bodyPr>
          <a:lstStyle/>
          <a:p>
            <a:pPr algn="ctr">
              <a:lnSpc>
                <a:spcPts val="15994"/>
              </a:lnSpc>
            </a:pPr>
            <a:r>
              <a:rPr lang="en-US" sz="16321">
                <a:solidFill>
                  <a:srgbClr val="F7CA37"/>
                </a:solidFill>
                <a:latin typeface="Bangers"/>
                <a:ea typeface="Bangers"/>
                <a:cs typeface="Bangers"/>
                <a:sym typeface="Bangers"/>
              </a:rPr>
              <a:t>ONLINE </a:t>
            </a:r>
          </a:p>
        </p:txBody>
      </p:sp>
      <p:sp>
        <p:nvSpPr>
          <p:cNvPr name="TextBox 10" id="10"/>
          <p:cNvSpPr txBox="true"/>
          <p:nvPr/>
        </p:nvSpPr>
        <p:spPr>
          <a:xfrm rot="0">
            <a:off x="3989554" y="6770290"/>
            <a:ext cx="10308892" cy="629921"/>
          </a:xfrm>
          <a:prstGeom prst="rect">
            <a:avLst/>
          </a:prstGeom>
        </p:spPr>
        <p:txBody>
          <a:bodyPr anchor="t" rtlCol="false" tIns="0" lIns="0" bIns="0" rIns="0">
            <a:spAutoFit/>
          </a:bodyPr>
          <a:lstStyle/>
          <a:p>
            <a:pPr algn="ctr">
              <a:lnSpc>
                <a:spcPts val="5179"/>
              </a:lnSpc>
              <a:spcBef>
                <a:spcPct val="0"/>
              </a:spcBef>
            </a:pPr>
            <a:r>
              <a:rPr lang="en-US" b="true" sz="3699">
                <a:solidFill>
                  <a:srgbClr val="000000"/>
                </a:solidFill>
                <a:latin typeface="Playpen Sans Bold"/>
                <a:ea typeface="Playpen Sans Bold"/>
                <a:cs typeface="Playpen Sans Bold"/>
                <a:sym typeface="Playpen Sans Bold"/>
              </a:rPr>
              <a:t>Presented by Shared Hope International</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89C9D1"/>
        </a:solidFill>
      </p:bgPr>
    </p:bg>
    <p:spTree>
      <p:nvGrpSpPr>
        <p:cNvPr id="1" name=""/>
        <p:cNvGrpSpPr/>
        <p:nvPr/>
      </p:nvGrpSpPr>
      <p:grpSpPr>
        <a:xfrm>
          <a:off x="0" y="0"/>
          <a:ext cx="0" cy="0"/>
          <a:chOff x="0" y="0"/>
          <a:chExt cx="0" cy="0"/>
        </a:xfrm>
      </p:grpSpPr>
      <p:sp>
        <p:nvSpPr>
          <p:cNvPr name="Freeform 2" id="2"/>
          <p:cNvSpPr/>
          <p:nvPr/>
        </p:nvSpPr>
        <p:spPr>
          <a:xfrm flipH="false" flipV="false" rot="0">
            <a:off x="5648104" y="666636"/>
            <a:ext cx="7533784" cy="9367388"/>
          </a:xfrm>
          <a:custGeom>
            <a:avLst/>
            <a:gdLst/>
            <a:ahLst/>
            <a:cxnLst/>
            <a:rect r="r" b="b" t="t" l="l"/>
            <a:pathLst>
              <a:path h="9367388" w="7533784">
                <a:moveTo>
                  <a:pt x="0" y="0"/>
                </a:moveTo>
                <a:lnTo>
                  <a:pt x="7533784" y="0"/>
                </a:lnTo>
                <a:lnTo>
                  <a:pt x="7533784" y="9367387"/>
                </a:lnTo>
                <a:lnTo>
                  <a:pt x="0" y="9367387"/>
                </a:lnTo>
                <a:lnTo>
                  <a:pt x="0" y="0"/>
                </a:lnTo>
                <a:close/>
              </a:path>
            </a:pathLst>
          </a:custGeom>
          <a:blipFill>
            <a:blip r:embed="rId3"/>
            <a:stretch>
              <a:fillRect l="-1971" t="-416" r="-1971" b="0"/>
            </a:stretch>
          </a:blipFill>
        </p:spPr>
      </p:sp>
      <p:sp>
        <p:nvSpPr>
          <p:cNvPr name="Freeform 3" id="3"/>
          <p:cNvSpPr/>
          <p:nvPr/>
        </p:nvSpPr>
        <p:spPr>
          <a:xfrm flipH="false" flipV="true" rot="0">
            <a:off x="11726747" y="1730909"/>
            <a:ext cx="550790" cy="1543660"/>
          </a:xfrm>
          <a:custGeom>
            <a:avLst/>
            <a:gdLst/>
            <a:ahLst/>
            <a:cxnLst/>
            <a:rect r="r" b="b" t="t" l="l"/>
            <a:pathLst>
              <a:path h="1543660" w="550790">
                <a:moveTo>
                  <a:pt x="0" y="1543660"/>
                </a:moveTo>
                <a:lnTo>
                  <a:pt x="550789" y="1543660"/>
                </a:lnTo>
                <a:lnTo>
                  <a:pt x="550789" y="0"/>
                </a:lnTo>
                <a:lnTo>
                  <a:pt x="0" y="0"/>
                </a:lnTo>
                <a:lnTo>
                  <a:pt x="0" y="15436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648104" y="3986997"/>
            <a:ext cx="337859" cy="946894"/>
          </a:xfrm>
          <a:custGeom>
            <a:avLst/>
            <a:gdLst/>
            <a:ahLst/>
            <a:cxnLst/>
            <a:rect r="r" b="b" t="t" l="l"/>
            <a:pathLst>
              <a:path h="946894" w="337859">
                <a:moveTo>
                  <a:pt x="0" y="0"/>
                </a:moveTo>
                <a:lnTo>
                  <a:pt x="337859" y="0"/>
                </a:lnTo>
                <a:lnTo>
                  <a:pt x="337859" y="946894"/>
                </a:lnTo>
                <a:lnTo>
                  <a:pt x="0" y="9468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7207827" y="2053219"/>
            <a:ext cx="3872345" cy="449520"/>
            <a:chOff x="0" y="0"/>
            <a:chExt cx="1475179" cy="171246"/>
          </a:xfrm>
        </p:grpSpPr>
        <p:sp>
          <p:nvSpPr>
            <p:cNvPr name="Freeform 6" id="6"/>
            <p:cNvSpPr/>
            <p:nvPr/>
          </p:nvSpPr>
          <p:spPr>
            <a:xfrm flipH="false" flipV="false" rot="0">
              <a:off x="0" y="0"/>
              <a:ext cx="1475179" cy="171246"/>
            </a:xfrm>
            <a:custGeom>
              <a:avLst/>
              <a:gdLst/>
              <a:ahLst/>
              <a:cxnLst/>
              <a:rect r="r" b="b" t="t" l="l"/>
              <a:pathLst>
                <a:path h="171246" w="1475179">
                  <a:moveTo>
                    <a:pt x="69975" y="0"/>
                  </a:moveTo>
                  <a:lnTo>
                    <a:pt x="1405204" y="0"/>
                  </a:lnTo>
                  <a:cubicBezTo>
                    <a:pt x="1443850" y="0"/>
                    <a:pt x="1475179" y="31329"/>
                    <a:pt x="1475179" y="69975"/>
                  </a:cubicBezTo>
                  <a:lnTo>
                    <a:pt x="1475179" y="101271"/>
                  </a:lnTo>
                  <a:cubicBezTo>
                    <a:pt x="1475179" y="139917"/>
                    <a:pt x="1443850" y="171246"/>
                    <a:pt x="1405204" y="171246"/>
                  </a:cubicBezTo>
                  <a:lnTo>
                    <a:pt x="69975" y="171246"/>
                  </a:lnTo>
                  <a:cubicBezTo>
                    <a:pt x="51416" y="171246"/>
                    <a:pt x="33618" y="163873"/>
                    <a:pt x="20495" y="150751"/>
                  </a:cubicBezTo>
                  <a:cubicBezTo>
                    <a:pt x="7372" y="137628"/>
                    <a:pt x="0" y="119829"/>
                    <a:pt x="0" y="101271"/>
                  </a:cubicBezTo>
                  <a:lnTo>
                    <a:pt x="0" y="69975"/>
                  </a:lnTo>
                  <a:cubicBezTo>
                    <a:pt x="0" y="31329"/>
                    <a:pt x="31329" y="0"/>
                    <a:pt x="69975" y="0"/>
                  </a:cubicBezTo>
                  <a:close/>
                </a:path>
              </a:pathLst>
            </a:custGeom>
            <a:solidFill>
              <a:srgbClr val="FFD74D"/>
            </a:solidFill>
          </p:spPr>
        </p:sp>
        <p:sp>
          <p:nvSpPr>
            <p:cNvPr name="TextBox 7" id="7"/>
            <p:cNvSpPr txBox="true"/>
            <p:nvPr/>
          </p:nvSpPr>
          <p:spPr>
            <a:xfrm>
              <a:off x="0" y="-28575"/>
              <a:ext cx="1475179" cy="199821"/>
            </a:xfrm>
            <a:prstGeom prst="rect">
              <a:avLst/>
            </a:prstGeom>
          </p:spPr>
          <p:txBody>
            <a:bodyPr anchor="ctr" rtlCol="false" tIns="47790" lIns="47790" bIns="47790" rIns="47790"/>
            <a:lstStyle/>
            <a:p>
              <a:pPr algn="ctr">
                <a:lnSpc>
                  <a:spcPts val="1843"/>
                </a:lnSpc>
                <a:spcBef>
                  <a:spcPct val="0"/>
                </a:spcBef>
              </a:pPr>
            </a:p>
          </p:txBody>
        </p:sp>
      </p:grpSp>
      <p:sp>
        <p:nvSpPr>
          <p:cNvPr name="Freeform 8" id="8"/>
          <p:cNvSpPr/>
          <p:nvPr/>
        </p:nvSpPr>
        <p:spPr>
          <a:xfrm flipH="false" flipV="false" rot="0">
            <a:off x="15416745" y="9347462"/>
            <a:ext cx="2871255" cy="939538"/>
          </a:xfrm>
          <a:custGeom>
            <a:avLst/>
            <a:gdLst/>
            <a:ahLst/>
            <a:cxnLst/>
            <a:rect r="r" b="b" t="t" l="l"/>
            <a:pathLst>
              <a:path h="939538" w="2871255">
                <a:moveTo>
                  <a:pt x="0" y="0"/>
                </a:moveTo>
                <a:lnTo>
                  <a:pt x="2871255" y="0"/>
                </a:lnTo>
                <a:lnTo>
                  <a:pt x="2871255" y="939538"/>
                </a:lnTo>
                <a:lnTo>
                  <a:pt x="0" y="939538"/>
                </a:lnTo>
                <a:lnTo>
                  <a:pt x="0" y="0"/>
                </a:lnTo>
                <a:close/>
              </a:path>
            </a:pathLst>
          </a:custGeom>
          <a:blipFill>
            <a:blip r:embed="rId6"/>
            <a:stretch>
              <a:fillRect l="0" t="0" r="0" b="0"/>
            </a:stretch>
          </a:blipFill>
        </p:spPr>
      </p:sp>
      <p:sp>
        <p:nvSpPr>
          <p:cNvPr name="Freeform 9" id="9"/>
          <p:cNvSpPr/>
          <p:nvPr/>
        </p:nvSpPr>
        <p:spPr>
          <a:xfrm flipH="false" flipV="false" rot="-10800000">
            <a:off x="12426638" y="0"/>
            <a:ext cx="5861362" cy="3592526"/>
          </a:xfrm>
          <a:custGeom>
            <a:avLst/>
            <a:gdLst/>
            <a:ahLst/>
            <a:cxnLst/>
            <a:rect r="r" b="b" t="t" l="l"/>
            <a:pathLst>
              <a:path h="3592526" w="5861362">
                <a:moveTo>
                  <a:pt x="0" y="0"/>
                </a:moveTo>
                <a:lnTo>
                  <a:pt x="5861362" y="0"/>
                </a:lnTo>
                <a:lnTo>
                  <a:pt x="5861362" y="3592526"/>
                </a:lnTo>
                <a:lnTo>
                  <a:pt x="0" y="35925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true" flipV="false" rot="-10800000">
            <a:off x="0" y="0"/>
            <a:ext cx="5648104" cy="3461817"/>
          </a:xfrm>
          <a:custGeom>
            <a:avLst/>
            <a:gdLst/>
            <a:ahLst/>
            <a:cxnLst/>
            <a:rect r="r" b="b" t="t" l="l"/>
            <a:pathLst>
              <a:path h="3461817" w="5648104">
                <a:moveTo>
                  <a:pt x="5648104" y="0"/>
                </a:moveTo>
                <a:lnTo>
                  <a:pt x="0" y="0"/>
                </a:lnTo>
                <a:lnTo>
                  <a:pt x="0" y="3461817"/>
                </a:lnTo>
                <a:lnTo>
                  <a:pt x="5648104" y="3461817"/>
                </a:lnTo>
                <a:lnTo>
                  <a:pt x="5648104"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1140292" y="68553"/>
            <a:ext cx="540082" cy="889024"/>
          </a:xfrm>
          <a:custGeom>
            <a:avLst/>
            <a:gdLst/>
            <a:ahLst/>
            <a:cxnLst/>
            <a:rect r="r" b="b" t="t" l="l"/>
            <a:pathLst>
              <a:path h="889024" w="540082">
                <a:moveTo>
                  <a:pt x="0" y="0"/>
                </a:moveTo>
                <a:lnTo>
                  <a:pt x="540082" y="0"/>
                </a:lnTo>
                <a:lnTo>
                  <a:pt x="540082" y="889024"/>
                </a:lnTo>
                <a:lnTo>
                  <a:pt x="0" y="8890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false" rot="0">
            <a:off x="6472425" y="68553"/>
            <a:ext cx="540082" cy="889024"/>
          </a:xfrm>
          <a:custGeom>
            <a:avLst/>
            <a:gdLst/>
            <a:ahLst/>
            <a:cxnLst/>
            <a:rect r="r" b="b" t="t" l="l"/>
            <a:pathLst>
              <a:path h="889024" w="540082">
                <a:moveTo>
                  <a:pt x="540082" y="0"/>
                </a:moveTo>
                <a:lnTo>
                  <a:pt x="0" y="0"/>
                </a:lnTo>
                <a:lnTo>
                  <a:pt x="0" y="889024"/>
                </a:lnTo>
                <a:lnTo>
                  <a:pt x="540082" y="889024"/>
                </a:lnTo>
                <a:lnTo>
                  <a:pt x="540082"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0294282" y="7568223"/>
            <a:ext cx="2772185" cy="2394475"/>
          </a:xfrm>
          <a:custGeom>
            <a:avLst/>
            <a:gdLst/>
            <a:ahLst/>
            <a:cxnLst/>
            <a:rect r="r" b="b" t="t" l="l"/>
            <a:pathLst>
              <a:path h="2394475" w="2772185">
                <a:moveTo>
                  <a:pt x="0" y="0"/>
                </a:moveTo>
                <a:lnTo>
                  <a:pt x="2772185" y="0"/>
                </a:lnTo>
                <a:lnTo>
                  <a:pt x="2772185" y="2394474"/>
                </a:lnTo>
                <a:lnTo>
                  <a:pt x="0" y="23944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4" id="14"/>
          <p:cNvGrpSpPr/>
          <p:nvPr/>
        </p:nvGrpSpPr>
        <p:grpSpPr>
          <a:xfrm rot="0">
            <a:off x="6497021" y="3888537"/>
            <a:ext cx="5115565" cy="699286"/>
            <a:chOff x="0" y="0"/>
            <a:chExt cx="6820753" cy="932382"/>
          </a:xfrm>
        </p:grpSpPr>
        <p:grpSp>
          <p:nvGrpSpPr>
            <p:cNvPr name="Group 15" id="15"/>
            <p:cNvGrpSpPr/>
            <p:nvPr/>
          </p:nvGrpSpPr>
          <p:grpSpPr>
            <a:xfrm rot="0">
              <a:off x="0" y="0"/>
              <a:ext cx="6723604" cy="932382"/>
              <a:chOff x="0" y="0"/>
              <a:chExt cx="1234890" cy="171246"/>
            </a:xfrm>
          </p:grpSpPr>
          <p:sp>
            <p:nvSpPr>
              <p:cNvPr name="Freeform 16" id="16"/>
              <p:cNvSpPr/>
              <p:nvPr/>
            </p:nvSpPr>
            <p:spPr>
              <a:xfrm flipH="false" flipV="false" rot="0">
                <a:off x="0" y="0"/>
                <a:ext cx="1234890" cy="171246"/>
              </a:xfrm>
              <a:custGeom>
                <a:avLst/>
                <a:gdLst/>
                <a:ahLst/>
                <a:cxnLst/>
                <a:rect r="r" b="b" t="t" l="l"/>
                <a:pathLst>
                  <a:path h="171246" w="1234890">
                    <a:moveTo>
                      <a:pt x="83591" y="0"/>
                    </a:moveTo>
                    <a:lnTo>
                      <a:pt x="1151299" y="0"/>
                    </a:lnTo>
                    <a:cubicBezTo>
                      <a:pt x="1197465" y="0"/>
                      <a:pt x="1234890" y="37425"/>
                      <a:pt x="1234890" y="83591"/>
                    </a:cubicBezTo>
                    <a:lnTo>
                      <a:pt x="1234890" y="87655"/>
                    </a:lnTo>
                    <a:cubicBezTo>
                      <a:pt x="1234890" y="133821"/>
                      <a:pt x="1197465" y="171246"/>
                      <a:pt x="1151299" y="171246"/>
                    </a:cubicBezTo>
                    <a:lnTo>
                      <a:pt x="83591" y="171246"/>
                    </a:lnTo>
                    <a:cubicBezTo>
                      <a:pt x="37425" y="171246"/>
                      <a:pt x="0" y="133821"/>
                      <a:pt x="0" y="87655"/>
                    </a:cubicBezTo>
                    <a:lnTo>
                      <a:pt x="0" y="83591"/>
                    </a:lnTo>
                    <a:cubicBezTo>
                      <a:pt x="0" y="37425"/>
                      <a:pt x="37425" y="0"/>
                      <a:pt x="83591" y="0"/>
                    </a:cubicBezTo>
                    <a:close/>
                  </a:path>
                </a:pathLst>
              </a:custGeom>
              <a:solidFill>
                <a:srgbClr val="FFD74D"/>
              </a:solidFill>
            </p:spPr>
          </p:sp>
          <p:sp>
            <p:nvSpPr>
              <p:cNvPr name="TextBox 17" id="17"/>
              <p:cNvSpPr txBox="true"/>
              <p:nvPr/>
            </p:nvSpPr>
            <p:spPr>
              <a:xfrm>
                <a:off x="0" y="-28575"/>
                <a:ext cx="1234890" cy="199821"/>
              </a:xfrm>
              <a:prstGeom prst="rect">
                <a:avLst/>
              </a:prstGeom>
            </p:spPr>
            <p:txBody>
              <a:bodyPr anchor="ctr" rtlCol="false" tIns="47790" lIns="47790" bIns="47790" rIns="47790"/>
              <a:lstStyle/>
              <a:p>
                <a:pPr algn="ctr">
                  <a:lnSpc>
                    <a:spcPts val="1843"/>
                  </a:lnSpc>
                  <a:spcBef>
                    <a:spcPct val="0"/>
                  </a:spcBef>
                </a:pPr>
              </a:p>
            </p:txBody>
          </p:sp>
        </p:grpSp>
        <p:sp>
          <p:nvSpPr>
            <p:cNvPr name="TextBox 18" id="18"/>
            <p:cNvSpPr txBox="true"/>
            <p:nvPr/>
          </p:nvSpPr>
          <p:spPr>
            <a:xfrm rot="0">
              <a:off x="97149" y="33410"/>
              <a:ext cx="6723604" cy="828569"/>
            </a:xfrm>
            <a:prstGeom prst="rect">
              <a:avLst/>
            </a:prstGeom>
          </p:spPr>
          <p:txBody>
            <a:bodyPr anchor="t" rtlCol="false" tIns="0" lIns="0" bIns="0" rIns="0">
              <a:spAutoFit/>
            </a:bodyPr>
            <a:lstStyle/>
            <a:p>
              <a:pPr algn="ctr">
                <a:lnSpc>
                  <a:spcPts val="5226"/>
                </a:lnSpc>
                <a:spcBef>
                  <a:spcPct val="0"/>
                </a:spcBef>
              </a:pPr>
              <a:r>
                <a:rPr lang="en-US" sz="3733">
                  <a:solidFill>
                    <a:srgbClr val="000000"/>
                  </a:solidFill>
                  <a:latin typeface="Lazydog"/>
                  <a:ea typeface="Lazydog"/>
                  <a:cs typeface="Lazydog"/>
                  <a:sym typeface="Lazydog"/>
                </a:rPr>
                <a:t>this saturday only</a:t>
              </a:r>
            </a:p>
          </p:txBody>
        </p:sp>
      </p:grpSp>
      <p:sp>
        <p:nvSpPr>
          <p:cNvPr name="Freeform 19" id="19"/>
          <p:cNvSpPr/>
          <p:nvPr/>
        </p:nvSpPr>
        <p:spPr>
          <a:xfrm flipH="false" flipV="false" rot="0">
            <a:off x="13739567" y="180980"/>
            <a:ext cx="4909185" cy="10920643"/>
          </a:xfrm>
          <a:custGeom>
            <a:avLst/>
            <a:gdLst/>
            <a:ahLst/>
            <a:cxnLst/>
            <a:rect r="r" b="b" t="t" l="l"/>
            <a:pathLst>
              <a:path h="10920643" w="4909185">
                <a:moveTo>
                  <a:pt x="0" y="0"/>
                </a:moveTo>
                <a:lnTo>
                  <a:pt x="4909185" y="0"/>
                </a:lnTo>
                <a:lnTo>
                  <a:pt x="4909185" y="10920643"/>
                </a:lnTo>
                <a:lnTo>
                  <a:pt x="0" y="10920643"/>
                </a:lnTo>
                <a:lnTo>
                  <a:pt x="0" y="0"/>
                </a:lnTo>
                <a:close/>
              </a:path>
            </a:pathLst>
          </a:custGeom>
          <a:blipFill>
            <a:blip r:embed="rId13">
              <a:alphaModFix amt="26000"/>
            </a:blip>
            <a:stretch>
              <a:fillRect l="0" t="-637" r="-14052" b="-637"/>
            </a:stretch>
          </a:blipFill>
        </p:spPr>
      </p:sp>
      <p:sp>
        <p:nvSpPr>
          <p:cNvPr name="Freeform 20" id="20"/>
          <p:cNvSpPr/>
          <p:nvPr/>
        </p:nvSpPr>
        <p:spPr>
          <a:xfrm flipH="false" flipV="false" rot="0">
            <a:off x="5950029" y="8067006"/>
            <a:ext cx="1653990" cy="1895691"/>
          </a:xfrm>
          <a:custGeom>
            <a:avLst/>
            <a:gdLst/>
            <a:ahLst/>
            <a:cxnLst/>
            <a:rect r="r" b="b" t="t" l="l"/>
            <a:pathLst>
              <a:path h="1895691" w="1653990">
                <a:moveTo>
                  <a:pt x="0" y="0"/>
                </a:moveTo>
                <a:lnTo>
                  <a:pt x="1653991" y="0"/>
                </a:lnTo>
                <a:lnTo>
                  <a:pt x="1653991" y="1895691"/>
                </a:lnTo>
                <a:lnTo>
                  <a:pt x="0" y="1895691"/>
                </a:lnTo>
                <a:lnTo>
                  <a:pt x="0" y="0"/>
                </a:lnTo>
                <a:close/>
              </a:path>
            </a:pathLst>
          </a:custGeom>
          <a:blipFill>
            <a:blip r:embed="rId14"/>
            <a:stretch>
              <a:fillRect l="0" t="0" r="0" b="0"/>
            </a:stretch>
          </a:blipFill>
        </p:spPr>
      </p:sp>
      <p:sp>
        <p:nvSpPr>
          <p:cNvPr name="Freeform 21" id="21"/>
          <p:cNvSpPr/>
          <p:nvPr/>
        </p:nvSpPr>
        <p:spPr>
          <a:xfrm flipH="false" flipV="false" rot="0">
            <a:off x="8203761" y="8194999"/>
            <a:ext cx="1524639" cy="1767698"/>
          </a:xfrm>
          <a:custGeom>
            <a:avLst/>
            <a:gdLst/>
            <a:ahLst/>
            <a:cxnLst/>
            <a:rect r="r" b="b" t="t" l="l"/>
            <a:pathLst>
              <a:path h="1767698" w="1524639">
                <a:moveTo>
                  <a:pt x="0" y="0"/>
                </a:moveTo>
                <a:lnTo>
                  <a:pt x="1524640" y="0"/>
                </a:lnTo>
                <a:lnTo>
                  <a:pt x="1524640" y="1767698"/>
                </a:lnTo>
                <a:lnTo>
                  <a:pt x="0" y="1767698"/>
                </a:lnTo>
                <a:lnTo>
                  <a:pt x="0" y="0"/>
                </a:lnTo>
                <a:close/>
              </a:path>
            </a:pathLst>
          </a:custGeom>
          <a:blipFill>
            <a:blip r:embed="rId15"/>
            <a:stretch>
              <a:fillRect l="0" t="0" r="0" b="0"/>
            </a:stretch>
          </a:blipFill>
        </p:spPr>
      </p:sp>
      <p:sp>
        <p:nvSpPr>
          <p:cNvPr name="Freeform 22" id="22"/>
          <p:cNvSpPr/>
          <p:nvPr/>
        </p:nvSpPr>
        <p:spPr>
          <a:xfrm flipH="false" flipV="false" rot="0">
            <a:off x="1406256" y="5641302"/>
            <a:ext cx="3565573" cy="4645698"/>
          </a:xfrm>
          <a:custGeom>
            <a:avLst/>
            <a:gdLst/>
            <a:ahLst/>
            <a:cxnLst/>
            <a:rect r="r" b="b" t="t" l="l"/>
            <a:pathLst>
              <a:path h="4645698" w="3565573">
                <a:moveTo>
                  <a:pt x="0" y="0"/>
                </a:moveTo>
                <a:lnTo>
                  <a:pt x="3565573" y="0"/>
                </a:lnTo>
                <a:lnTo>
                  <a:pt x="3565573" y="4645698"/>
                </a:lnTo>
                <a:lnTo>
                  <a:pt x="0" y="4645698"/>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3" id="23"/>
          <p:cNvSpPr txBox="true"/>
          <p:nvPr/>
        </p:nvSpPr>
        <p:spPr>
          <a:xfrm rot="0">
            <a:off x="6497021" y="4962466"/>
            <a:ext cx="6052889" cy="3383148"/>
          </a:xfrm>
          <a:prstGeom prst="rect">
            <a:avLst/>
          </a:prstGeom>
        </p:spPr>
        <p:txBody>
          <a:bodyPr anchor="t" rtlCol="false" tIns="0" lIns="0" bIns="0" rIns="0">
            <a:spAutoFit/>
          </a:bodyPr>
          <a:lstStyle/>
          <a:p>
            <a:pPr algn="l">
              <a:lnSpc>
                <a:spcPts val="3015"/>
              </a:lnSpc>
            </a:pPr>
            <a:r>
              <a:rPr lang="en-US" sz="2871">
                <a:solidFill>
                  <a:srgbClr val="000000"/>
                </a:solidFill>
                <a:latin typeface="Lazydog"/>
                <a:ea typeface="Lazydog"/>
                <a:cs typeface="Lazydog"/>
                <a:sym typeface="Lazydog"/>
              </a:rPr>
              <a:t>Must be 8 years or older</a:t>
            </a:r>
          </a:p>
          <a:p>
            <a:pPr algn="l">
              <a:lnSpc>
                <a:spcPts val="3015"/>
              </a:lnSpc>
            </a:pPr>
          </a:p>
          <a:p>
            <a:pPr algn="l">
              <a:lnSpc>
                <a:spcPts val="3015"/>
              </a:lnSpc>
            </a:pPr>
            <a:r>
              <a:rPr lang="en-US" sz="2871">
                <a:solidFill>
                  <a:srgbClr val="000000"/>
                </a:solidFill>
                <a:latin typeface="Lazydog"/>
                <a:ea typeface="Lazydog"/>
                <a:cs typeface="Lazydog"/>
                <a:sym typeface="Lazydog"/>
              </a:rPr>
              <a:t>send us a picture of yourself and tell us why you want a puppy: @kidsluvpups112</a:t>
            </a:r>
          </a:p>
          <a:p>
            <a:pPr algn="l">
              <a:lnSpc>
                <a:spcPts val="3015"/>
              </a:lnSpc>
            </a:pPr>
          </a:p>
          <a:p>
            <a:pPr algn="l">
              <a:lnSpc>
                <a:spcPts val="3015"/>
              </a:lnSpc>
            </a:pPr>
            <a:r>
              <a:rPr lang="en-US" sz="2871">
                <a:solidFill>
                  <a:srgbClr val="000000"/>
                </a:solidFill>
                <a:latin typeface="Lazydog"/>
                <a:ea typeface="Lazydog"/>
                <a:cs typeface="Lazydog"/>
                <a:sym typeface="Lazydog"/>
              </a:rPr>
              <a:t>We will Dm you and let you know where to meet up!</a:t>
            </a:r>
          </a:p>
          <a:p>
            <a:pPr algn="l">
              <a:lnSpc>
                <a:spcPts val="3015"/>
              </a:lnSpc>
            </a:pPr>
          </a:p>
        </p:txBody>
      </p:sp>
      <p:sp>
        <p:nvSpPr>
          <p:cNvPr name="TextBox 24" id="24"/>
          <p:cNvSpPr txBox="true"/>
          <p:nvPr/>
        </p:nvSpPr>
        <p:spPr>
          <a:xfrm rot="0">
            <a:off x="6284518" y="2690238"/>
            <a:ext cx="5812639" cy="415290"/>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Lazydog"/>
                <a:ea typeface="Lazydog"/>
                <a:cs typeface="Lazydog"/>
                <a:sym typeface="Lazydog"/>
              </a:rPr>
              <a:t>Have you always wanted a puppy?</a:t>
            </a:r>
          </a:p>
        </p:txBody>
      </p:sp>
      <p:sp>
        <p:nvSpPr>
          <p:cNvPr name="TextBox 25" id="25"/>
          <p:cNvSpPr txBox="true"/>
          <p:nvPr/>
        </p:nvSpPr>
        <p:spPr>
          <a:xfrm rot="0">
            <a:off x="5896929" y="1099250"/>
            <a:ext cx="6494142" cy="721995"/>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latin typeface="Lazydog"/>
                <a:ea typeface="Lazydog"/>
                <a:cs typeface="Lazydog"/>
                <a:sym typeface="Lazydog"/>
              </a:rPr>
              <a:t>FREE PUPPIES!!</a:t>
            </a:r>
          </a:p>
        </p:txBody>
      </p:sp>
      <p:sp>
        <p:nvSpPr>
          <p:cNvPr name="TextBox 26" id="26"/>
          <p:cNvSpPr txBox="true"/>
          <p:nvPr/>
        </p:nvSpPr>
        <p:spPr>
          <a:xfrm rot="0">
            <a:off x="6777025" y="2073023"/>
            <a:ext cx="4555558" cy="382270"/>
          </a:xfrm>
          <a:prstGeom prst="rect">
            <a:avLst/>
          </a:prstGeom>
        </p:spPr>
        <p:txBody>
          <a:bodyPr anchor="t" rtlCol="false" tIns="0" lIns="0" bIns="0" rIns="0">
            <a:spAutoFit/>
          </a:bodyPr>
          <a:lstStyle/>
          <a:p>
            <a:pPr algn="ctr">
              <a:lnSpc>
                <a:spcPts val="3079"/>
              </a:lnSpc>
              <a:spcBef>
                <a:spcPct val="0"/>
              </a:spcBef>
            </a:pPr>
            <a:r>
              <a:rPr lang="en-US" sz="2199">
                <a:solidFill>
                  <a:srgbClr val="000000"/>
                </a:solidFill>
                <a:latin typeface="Lazydog"/>
                <a:ea typeface="Lazydog"/>
                <a:cs typeface="Lazydog"/>
                <a:sym typeface="Lazydog"/>
              </a:rPr>
              <a:t>first come first serve</a:t>
            </a:r>
          </a:p>
        </p:txBody>
      </p:sp>
      <p:sp>
        <p:nvSpPr>
          <p:cNvPr name="TextBox 27" id="27"/>
          <p:cNvSpPr txBox="true"/>
          <p:nvPr/>
        </p:nvSpPr>
        <p:spPr>
          <a:xfrm rot="0">
            <a:off x="5896929" y="3225597"/>
            <a:ext cx="6912023" cy="415290"/>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Lazydog"/>
                <a:ea typeface="Lazydog"/>
                <a:cs typeface="Lazydog"/>
                <a:sym typeface="Lazydog"/>
              </a:rPr>
              <a:t>your parents won’t be able to say no!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5121B"/>
        </a:solidFill>
      </p:bgPr>
    </p:bg>
    <p:spTree>
      <p:nvGrpSpPr>
        <p:cNvPr id="1" name=""/>
        <p:cNvGrpSpPr/>
        <p:nvPr/>
      </p:nvGrpSpPr>
      <p:grpSpPr>
        <a:xfrm>
          <a:off x="0" y="0"/>
          <a:ext cx="0" cy="0"/>
          <a:chOff x="0" y="0"/>
          <a:chExt cx="0" cy="0"/>
        </a:xfrm>
      </p:grpSpPr>
      <p:sp>
        <p:nvSpPr>
          <p:cNvPr name="Freeform 2" id="2"/>
          <p:cNvSpPr/>
          <p:nvPr/>
        </p:nvSpPr>
        <p:spPr>
          <a:xfrm flipH="false" flipV="false" rot="-2793865">
            <a:off x="4778326" y="-3101396"/>
            <a:ext cx="15873771" cy="15777280"/>
          </a:xfrm>
          <a:custGeom>
            <a:avLst/>
            <a:gdLst/>
            <a:ahLst/>
            <a:cxnLst/>
            <a:rect r="r" b="b" t="t" l="l"/>
            <a:pathLst>
              <a:path h="15777280" w="15873771">
                <a:moveTo>
                  <a:pt x="0" y="0"/>
                </a:moveTo>
                <a:lnTo>
                  <a:pt x="15873772" y="0"/>
                </a:lnTo>
                <a:lnTo>
                  <a:pt x="15873772" y="15777280"/>
                </a:lnTo>
                <a:lnTo>
                  <a:pt x="0" y="15777280"/>
                </a:lnTo>
                <a:lnTo>
                  <a:pt x="0" y="0"/>
                </a:lnTo>
                <a:close/>
              </a:path>
            </a:pathLst>
          </a:custGeom>
          <a:blipFill>
            <a:blip r:embed="rId3">
              <a:alphaModFix amt="37000"/>
            </a:blip>
            <a:stretch>
              <a:fillRect l="-2053" t="0" r="-2053" b="-4743"/>
            </a:stretch>
          </a:blipFill>
        </p:spPr>
      </p:sp>
      <p:grpSp>
        <p:nvGrpSpPr>
          <p:cNvPr name="Group 3" id="3"/>
          <p:cNvGrpSpPr/>
          <p:nvPr/>
        </p:nvGrpSpPr>
        <p:grpSpPr>
          <a:xfrm rot="0">
            <a:off x="2897159" y="2434632"/>
            <a:ext cx="12493682" cy="6391167"/>
            <a:chOff x="0" y="0"/>
            <a:chExt cx="3803807" cy="1945845"/>
          </a:xfrm>
        </p:grpSpPr>
        <p:sp>
          <p:nvSpPr>
            <p:cNvPr name="Freeform 4" id="4"/>
            <p:cNvSpPr/>
            <p:nvPr/>
          </p:nvSpPr>
          <p:spPr>
            <a:xfrm flipH="false" flipV="false" rot="0">
              <a:off x="0" y="0"/>
              <a:ext cx="3803807" cy="1945845"/>
            </a:xfrm>
            <a:custGeom>
              <a:avLst/>
              <a:gdLst/>
              <a:ahLst/>
              <a:cxnLst/>
              <a:rect r="r" b="b" t="t" l="l"/>
              <a:pathLst>
                <a:path h="1945845" w="3803807">
                  <a:moveTo>
                    <a:pt x="5577" y="0"/>
                  </a:moveTo>
                  <a:lnTo>
                    <a:pt x="3798230" y="0"/>
                  </a:lnTo>
                  <a:cubicBezTo>
                    <a:pt x="3799710" y="0"/>
                    <a:pt x="3801128" y="588"/>
                    <a:pt x="3802174" y="1633"/>
                  </a:cubicBezTo>
                  <a:cubicBezTo>
                    <a:pt x="3803220" y="2679"/>
                    <a:pt x="3803807" y="4098"/>
                    <a:pt x="3803807" y="5577"/>
                  </a:cubicBezTo>
                  <a:lnTo>
                    <a:pt x="3803807" y="1940268"/>
                  </a:lnTo>
                  <a:cubicBezTo>
                    <a:pt x="3803807" y="1943348"/>
                    <a:pt x="3801311" y="1945845"/>
                    <a:pt x="3798230" y="1945845"/>
                  </a:cubicBezTo>
                  <a:lnTo>
                    <a:pt x="5577" y="1945845"/>
                  </a:lnTo>
                  <a:cubicBezTo>
                    <a:pt x="2497" y="1945845"/>
                    <a:pt x="0" y="1943348"/>
                    <a:pt x="0" y="1940268"/>
                  </a:cubicBezTo>
                  <a:lnTo>
                    <a:pt x="0" y="5577"/>
                  </a:lnTo>
                  <a:cubicBezTo>
                    <a:pt x="0" y="2497"/>
                    <a:pt x="2497" y="0"/>
                    <a:pt x="5577" y="0"/>
                  </a:cubicBezTo>
                  <a:close/>
                </a:path>
              </a:pathLst>
            </a:custGeom>
            <a:solidFill>
              <a:srgbClr val="FFFFFF"/>
            </a:solidFill>
          </p:spPr>
        </p:sp>
        <p:sp>
          <p:nvSpPr>
            <p:cNvPr name="TextBox 5" id="5"/>
            <p:cNvSpPr txBox="true"/>
            <p:nvPr/>
          </p:nvSpPr>
          <p:spPr>
            <a:xfrm>
              <a:off x="0" y="-9525"/>
              <a:ext cx="3803807" cy="1955370"/>
            </a:xfrm>
            <a:prstGeom prst="rect">
              <a:avLst/>
            </a:prstGeom>
          </p:spPr>
          <p:txBody>
            <a:bodyPr anchor="ctr" rtlCol="false" tIns="50800" lIns="50800" bIns="50800" rIns="50800"/>
            <a:lstStyle/>
            <a:p>
              <a:pPr algn="ctr">
                <a:lnSpc>
                  <a:spcPts val="419"/>
                </a:lnSpc>
                <a:spcBef>
                  <a:spcPct val="0"/>
                </a:spcBef>
              </a:pPr>
            </a:p>
          </p:txBody>
        </p:sp>
      </p:grpSp>
      <p:sp>
        <p:nvSpPr>
          <p:cNvPr name="TextBox 6" id="6"/>
          <p:cNvSpPr txBox="true"/>
          <p:nvPr/>
        </p:nvSpPr>
        <p:spPr>
          <a:xfrm rot="0">
            <a:off x="3783616" y="3141307"/>
            <a:ext cx="12900051" cy="5188454"/>
          </a:xfrm>
          <a:prstGeom prst="rect">
            <a:avLst/>
          </a:prstGeom>
        </p:spPr>
        <p:txBody>
          <a:bodyPr anchor="t" rtlCol="false" tIns="0" lIns="0" bIns="0" rIns="0">
            <a:spAutoFit/>
          </a:bodyPr>
          <a:lstStyle/>
          <a:p>
            <a:pPr algn="l" marL="777246" indent="-388623" lvl="1">
              <a:lnSpc>
                <a:spcPts val="8316"/>
              </a:lnSpc>
              <a:buFont typeface="Arial"/>
              <a:buChar char="•"/>
            </a:pPr>
            <a:r>
              <a:rPr lang="en-US" sz="3600">
                <a:solidFill>
                  <a:srgbClr val="B5121B"/>
                </a:solidFill>
                <a:latin typeface="Adobe Garamond Pro 1"/>
                <a:ea typeface="Adobe Garamond Pro 1"/>
                <a:cs typeface="Adobe Garamond Pro 1"/>
                <a:sym typeface="Adobe Garamond Pro 1"/>
              </a:rPr>
              <a:t>NEVER share personal info.</a:t>
            </a:r>
          </a:p>
          <a:p>
            <a:pPr algn="l" marL="777246" indent="-388623" lvl="1">
              <a:lnSpc>
                <a:spcPts val="8316"/>
              </a:lnSpc>
              <a:buFont typeface="Arial"/>
              <a:buChar char="•"/>
            </a:pPr>
            <a:r>
              <a:rPr lang="en-US" sz="3600">
                <a:solidFill>
                  <a:srgbClr val="B5121B"/>
                </a:solidFill>
                <a:latin typeface="Adobe Garamond Pro 1"/>
                <a:ea typeface="Adobe Garamond Pro 1"/>
                <a:cs typeface="Adobe Garamond Pro 1"/>
                <a:sym typeface="Adobe Garamond Pro 1"/>
              </a:rPr>
              <a:t>NEVER talk privately with strangers.</a:t>
            </a:r>
          </a:p>
          <a:p>
            <a:pPr algn="l" marL="777246" indent="-388623" lvl="1">
              <a:lnSpc>
                <a:spcPts val="8316"/>
              </a:lnSpc>
              <a:buFont typeface="Arial"/>
              <a:buChar char="•"/>
            </a:pPr>
            <a:r>
              <a:rPr lang="en-US" sz="3600">
                <a:solidFill>
                  <a:srgbClr val="B5121B"/>
                </a:solidFill>
                <a:latin typeface="Adobe Garamond Pro 1"/>
                <a:ea typeface="Adobe Garamond Pro 1"/>
                <a:cs typeface="Adobe Garamond Pro 1"/>
                <a:sym typeface="Adobe Garamond Pro 1"/>
              </a:rPr>
              <a:t>NEVER keep online secrets from adults.</a:t>
            </a:r>
          </a:p>
          <a:p>
            <a:pPr algn="l" marL="777246" indent="-388623" lvl="1">
              <a:lnSpc>
                <a:spcPts val="8316"/>
              </a:lnSpc>
              <a:buFont typeface="Arial"/>
              <a:buChar char="•"/>
            </a:pPr>
            <a:r>
              <a:rPr lang="en-US" sz="3600">
                <a:solidFill>
                  <a:srgbClr val="B5121B"/>
                </a:solidFill>
                <a:latin typeface="Adobe Garamond Pro 1"/>
                <a:ea typeface="Adobe Garamond Pro 1"/>
                <a:cs typeface="Adobe Garamond Pro 1"/>
                <a:sym typeface="Adobe Garamond Pro 1"/>
              </a:rPr>
              <a:t>NEVER send pictures or videos without permission.</a:t>
            </a:r>
          </a:p>
          <a:p>
            <a:pPr algn="l">
              <a:lnSpc>
                <a:spcPts val="8316"/>
              </a:lnSpc>
            </a:pPr>
          </a:p>
        </p:txBody>
      </p:sp>
      <p:sp>
        <p:nvSpPr>
          <p:cNvPr name="Freeform 7" id="7"/>
          <p:cNvSpPr/>
          <p:nvPr/>
        </p:nvSpPr>
        <p:spPr>
          <a:xfrm flipH="false" flipV="false" rot="0">
            <a:off x="15338245" y="9321775"/>
            <a:ext cx="2949755" cy="965225"/>
          </a:xfrm>
          <a:custGeom>
            <a:avLst/>
            <a:gdLst/>
            <a:ahLst/>
            <a:cxnLst/>
            <a:rect r="r" b="b" t="t" l="l"/>
            <a:pathLst>
              <a:path h="965225" w="2949755">
                <a:moveTo>
                  <a:pt x="0" y="0"/>
                </a:moveTo>
                <a:lnTo>
                  <a:pt x="2949755" y="0"/>
                </a:lnTo>
                <a:lnTo>
                  <a:pt x="2949755" y="965225"/>
                </a:lnTo>
                <a:lnTo>
                  <a:pt x="0" y="965225"/>
                </a:lnTo>
                <a:lnTo>
                  <a:pt x="0" y="0"/>
                </a:lnTo>
                <a:close/>
              </a:path>
            </a:pathLst>
          </a:custGeom>
          <a:blipFill>
            <a:blip r:embed="rId4"/>
            <a:stretch>
              <a:fillRect l="0" t="0" r="0" b="0"/>
            </a:stretch>
          </a:blipFill>
        </p:spPr>
      </p:sp>
      <p:sp>
        <p:nvSpPr>
          <p:cNvPr name="Freeform 8" id="8"/>
          <p:cNvSpPr/>
          <p:nvPr/>
        </p:nvSpPr>
        <p:spPr>
          <a:xfrm flipH="false" flipV="false" rot="0">
            <a:off x="470052" y="7006572"/>
            <a:ext cx="3313564" cy="3280428"/>
          </a:xfrm>
          <a:custGeom>
            <a:avLst/>
            <a:gdLst/>
            <a:ahLst/>
            <a:cxnLst/>
            <a:rect r="r" b="b" t="t" l="l"/>
            <a:pathLst>
              <a:path h="3280428" w="3313564">
                <a:moveTo>
                  <a:pt x="0" y="0"/>
                </a:moveTo>
                <a:lnTo>
                  <a:pt x="3313564" y="0"/>
                </a:lnTo>
                <a:lnTo>
                  <a:pt x="3313564" y="3280428"/>
                </a:lnTo>
                <a:lnTo>
                  <a:pt x="0" y="32804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6083469" y="590425"/>
            <a:ext cx="6121061" cy="2493298"/>
          </a:xfrm>
          <a:prstGeom prst="rect">
            <a:avLst/>
          </a:prstGeom>
        </p:spPr>
        <p:txBody>
          <a:bodyPr anchor="t" rtlCol="false" tIns="0" lIns="0" bIns="0" rIns="0">
            <a:spAutoFit/>
          </a:bodyPr>
          <a:lstStyle/>
          <a:p>
            <a:pPr algn="l">
              <a:lnSpc>
                <a:spcPts val="18514"/>
              </a:lnSpc>
            </a:pPr>
            <a:r>
              <a:rPr lang="en-US" sz="18892" spc="132">
                <a:solidFill>
                  <a:srgbClr val="FFD74D"/>
                </a:solidFill>
                <a:latin typeface="Bangers"/>
                <a:ea typeface="Bangers"/>
                <a:cs typeface="Bangers"/>
                <a:sym typeface="Bangers"/>
              </a:rPr>
              <a:t>Never</a:t>
            </a:r>
          </a:p>
        </p:txBody>
      </p:sp>
      <p:sp>
        <p:nvSpPr>
          <p:cNvPr name="Freeform 10" id="10"/>
          <p:cNvSpPr/>
          <p:nvPr/>
        </p:nvSpPr>
        <p:spPr>
          <a:xfrm flipH="false" flipV="false" rot="1313809">
            <a:off x="11515305" y="3192739"/>
            <a:ext cx="3648049" cy="2434243"/>
          </a:xfrm>
          <a:custGeom>
            <a:avLst/>
            <a:gdLst/>
            <a:ahLst/>
            <a:cxnLst/>
            <a:rect r="r" b="b" t="t" l="l"/>
            <a:pathLst>
              <a:path h="2434243" w="3648049">
                <a:moveTo>
                  <a:pt x="0" y="0"/>
                </a:moveTo>
                <a:lnTo>
                  <a:pt x="3648048" y="0"/>
                </a:lnTo>
                <a:lnTo>
                  <a:pt x="3648048" y="2434243"/>
                </a:lnTo>
                <a:lnTo>
                  <a:pt x="0" y="24342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8CCCD4"/>
        </a:solidFill>
      </p:bgPr>
    </p:bg>
    <p:spTree>
      <p:nvGrpSpPr>
        <p:cNvPr id="1" name=""/>
        <p:cNvGrpSpPr/>
        <p:nvPr/>
      </p:nvGrpSpPr>
      <p:grpSpPr>
        <a:xfrm>
          <a:off x="0" y="0"/>
          <a:ext cx="0" cy="0"/>
          <a:chOff x="0" y="0"/>
          <a:chExt cx="0" cy="0"/>
        </a:xfrm>
      </p:grpSpPr>
      <p:sp>
        <p:nvSpPr>
          <p:cNvPr name="Freeform 2" id="2"/>
          <p:cNvSpPr/>
          <p:nvPr/>
        </p:nvSpPr>
        <p:spPr>
          <a:xfrm flipH="false" flipV="false" rot="-2793865">
            <a:off x="4905130" y="-3122011"/>
            <a:ext cx="15873771" cy="15777280"/>
          </a:xfrm>
          <a:custGeom>
            <a:avLst/>
            <a:gdLst/>
            <a:ahLst/>
            <a:cxnLst/>
            <a:rect r="r" b="b" t="t" l="l"/>
            <a:pathLst>
              <a:path h="15777280" w="15873771">
                <a:moveTo>
                  <a:pt x="0" y="0"/>
                </a:moveTo>
                <a:lnTo>
                  <a:pt x="15873771" y="0"/>
                </a:lnTo>
                <a:lnTo>
                  <a:pt x="15873771" y="15777279"/>
                </a:lnTo>
                <a:lnTo>
                  <a:pt x="0" y="15777279"/>
                </a:lnTo>
                <a:lnTo>
                  <a:pt x="0" y="0"/>
                </a:lnTo>
                <a:close/>
              </a:path>
            </a:pathLst>
          </a:custGeom>
          <a:blipFill>
            <a:blip r:embed="rId3">
              <a:alphaModFix amt="37000"/>
            </a:blip>
            <a:stretch>
              <a:fillRect l="-2053" t="0" r="-2053" b="-4743"/>
            </a:stretch>
          </a:blipFill>
        </p:spPr>
      </p:sp>
      <p:grpSp>
        <p:nvGrpSpPr>
          <p:cNvPr name="Group 3" id="3"/>
          <p:cNvGrpSpPr/>
          <p:nvPr/>
        </p:nvGrpSpPr>
        <p:grpSpPr>
          <a:xfrm rot="0">
            <a:off x="2897159" y="2434632"/>
            <a:ext cx="12493682" cy="6391167"/>
            <a:chOff x="0" y="0"/>
            <a:chExt cx="3803807" cy="1945845"/>
          </a:xfrm>
        </p:grpSpPr>
        <p:sp>
          <p:nvSpPr>
            <p:cNvPr name="Freeform 4" id="4"/>
            <p:cNvSpPr/>
            <p:nvPr/>
          </p:nvSpPr>
          <p:spPr>
            <a:xfrm flipH="false" flipV="false" rot="0">
              <a:off x="0" y="0"/>
              <a:ext cx="3803807" cy="1945845"/>
            </a:xfrm>
            <a:custGeom>
              <a:avLst/>
              <a:gdLst/>
              <a:ahLst/>
              <a:cxnLst/>
              <a:rect r="r" b="b" t="t" l="l"/>
              <a:pathLst>
                <a:path h="1945845" w="3803807">
                  <a:moveTo>
                    <a:pt x="5577" y="0"/>
                  </a:moveTo>
                  <a:lnTo>
                    <a:pt x="3798230" y="0"/>
                  </a:lnTo>
                  <a:cubicBezTo>
                    <a:pt x="3799710" y="0"/>
                    <a:pt x="3801128" y="588"/>
                    <a:pt x="3802174" y="1633"/>
                  </a:cubicBezTo>
                  <a:cubicBezTo>
                    <a:pt x="3803220" y="2679"/>
                    <a:pt x="3803807" y="4098"/>
                    <a:pt x="3803807" y="5577"/>
                  </a:cubicBezTo>
                  <a:lnTo>
                    <a:pt x="3803807" y="1940268"/>
                  </a:lnTo>
                  <a:cubicBezTo>
                    <a:pt x="3803807" y="1943348"/>
                    <a:pt x="3801311" y="1945845"/>
                    <a:pt x="3798230" y="1945845"/>
                  </a:cubicBezTo>
                  <a:lnTo>
                    <a:pt x="5577" y="1945845"/>
                  </a:lnTo>
                  <a:cubicBezTo>
                    <a:pt x="2497" y="1945845"/>
                    <a:pt x="0" y="1943348"/>
                    <a:pt x="0" y="1940268"/>
                  </a:cubicBezTo>
                  <a:lnTo>
                    <a:pt x="0" y="5577"/>
                  </a:lnTo>
                  <a:cubicBezTo>
                    <a:pt x="0" y="2497"/>
                    <a:pt x="2497" y="0"/>
                    <a:pt x="5577" y="0"/>
                  </a:cubicBezTo>
                  <a:close/>
                </a:path>
              </a:pathLst>
            </a:custGeom>
            <a:solidFill>
              <a:srgbClr val="FFFFFF"/>
            </a:solidFill>
          </p:spPr>
        </p:sp>
        <p:sp>
          <p:nvSpPr>
            <p:cNvPr name="TextBox 5" id="5"/>
            <p:cNvSpPr txBox="true"/>
            <p:nvPr/>
          </p:nvSpPr>
          <p:spPr>
            <a:xfrm>
              <a:off x="0" y="-9525"/>
              <a:ext cx="3803807" cy="1955370"/>
            </a:xfrm>
            <a:prstGeom prst="rect">
              <a:avLst/>
            </a:prstGeom>
          </p:spPr>
          <p:txBody>
            <a:bodyPr anchor="ctr" rtlCol="false" tIns="50800" lIns="50800" bIns="50800" rIns="50800"/>
            <a:lstStyle/>
            <a:p>
              <a:pPr algn="ctr">
                <a:lnSpc>
                  <a:spcPts val="419"/>
                </a:lnSpc>
                <a:spcBef>
                  <a:spcPct val="0"/>
                </a:spcBef>
              </a:pPr>
            </a:p>
          </p:txBody>
        </p:sp>
      </p:grpSp>
      <p:sp>
        <p:nvSpPr>
          <p:cNvPr name="TextBox 6" id="6"/>
          <p:cNvSpPr txBox="true"/>
          <p:nvPr/>
        </p:nvSpPr>
        <p:spPr>
          <a:xfrm rot="0">
            <a:off x="3456740" y="2475541"/>
            <a:ext cx="12900051" cy="6534147"/>
          </a:xfrm>
          <a:prstGeom prst="rect">
            <a:avLst/>
          </a:prstGeom>
        </p:spPr>
        <p:txBody>
          <a:bodyPr anchor="t" rtlCol="false" tIns="0" lIns="0" bIns="0" rIns="0">
            <a:spAutoFit/>
          </a:bodyPr>
          <a:lstStyle/>
          <a:p>
            <a:pPr algn="l" marL="777246" indent="-388623" lvl="1">
              <a:lnSpc>
                <a:spcPts val="9000"/>
              </a:lnSpc>
              <a:buFont typeface="Arial"/>
              <a:buChar char="•"/>
            </a:pPr>
            <a:r>
              <a:rPr lang="en-US" sz="3600">
                <a:solidFill>
                  <a:srgbClr val="B5121B"/>
                </a:solidFill>
                <a:latin typeface="Adobe Garamond Pro 1"/>
                <a:ea typeface="Adobe Garamond Pro 1"/>
                <a:cs typeface="Adobe Garamond Pro 1"/>
                <a:sym typeface="Adobe Garamond Pro 1"/>
              </a:rPr>
              <a:t>ALWAYS keep your info private.</a:t>
            </a:r>
          </a:p>
          <a:p>
            <a:pPr algn="l" marL="777246" indent="-388623" lvl="1">
              <a:lnSpc>
                <a:spcPts val="9000"/>
              </a:lnSpc>
              <a:buFont typeface="Arial"/>
              <a:buChar char="•"/>
            </a:pPr>
            <a:r>
              <a:rPr lang="en-US" sz="3600">
                <a:solidFill>
                  <a:srgbClr val="B5121B"/>
                </a:solidFill>
                <a:latin typeface="Adobe Garamond Pro 1"/>
                <a:ea typeface="Adobe Garamond Pro 1"/>
                <a:cs typeface="Adobe Garamond Pro 1"/>
                <a:sym typeface="Adobe Garamond Pro 1"/>
              </a:rPr>
              <a:t>ALWAYS choose friends you know in real life.</a:t>
            </a:r>
          </a:p>
          <a:p>
            <a:pPr algn="l" marL="777246" indent="-388623" lvl="1">
              <a:lnSpc>
                <a:spcPts val="9000"/>
              </a:lnSpc>
              <a:buFont typeface="Arial"/>
              <a:buChar char="•"/>
            </a:pPr>
            <a:r>
              <a:rPr lang="en-US" sz="3600">
                <a:solidFill>
                  <a:srgbClr val="B5121B"/>
                </a:solidFill>
                <a:latin typeface="Adobe Garamond Pro 1"/>
                <a:ea typeface="Adobe Garamond Pro 1"/>
                <a:cs typeface="Adobe Garamond Pro 1"/>
                <a:sym typeface="Adobe Garamond Pro 1"/>
              </a:rPr>
              <a:t>ALWAYS tell a trusted adult if something feels off.</a:t>
            </a:r>
          </a:p>
          <a:p>
            <a:pPr algn="l" marL="777246" indent="-388623" lvl="1">
              <a:lnSpc>
                <a:spcPts val="9000"/>
              </a:lnSpc>
              <a:buFont typeface="Arial"/>
              <a:buChar char="•"/>
            </a:pPr>
            <a:r>
              <a:rPr lang="en-US" sz="3600">
                <a:solidFill>
                  <a:srgbClr val="B5121B"/>
                </a:solidFill>
                <a:latin typeface="Adobe Garamond Pro 1"/>
                <a:ea typeface="Adobe Garamond Pro 1"/>
                <a:cs typeface="Adobe Garamond Pro 1"/>
                <a:sym typeface="Adobe Garamond Pro 1"/>
              </a:rPr>
              <a:t>ALWAYS block and report anyone who makes you uncomfortable.</a:t>
            </a:r>
          </a:p>
          <a:p>
            <a:pPr algn="l">
              <a:lnSpc>
                <a:spcPts val="5040"/>
              </a:lnSpc>
            </a:pPr>
          </a:p>
        </p:txBody>
      </p:sp>
      <p:sp>
        <p:nvSpPr>
          <p:cNvPr name="Freeform 7" id="7"/>
          <p:cNvSpPr/>
          <p:nvPr/>
        </p:nvSpPr>
        <p:spPr>
          <a:xfrm flipH="false" flipV="false" rot="0">
            <a:off x="15338245" y="9321775"/>
            <a:ext cx="2949755" cy="965225"/>
          </a:xfrm>
          <a:custGeom>
            <a:avLst/>
            <a:gdLst/>
            <a:ahLst/>
            <a:cxnLst/>
            <a:rect r="r" b="b" t="t" l="l"/>
            <a:pathLst>
              <a:path h="965225" w="2949755">
                <a:moveTo>
                  <a:pt x="0" y="0"/>
                </a:moveTo>
                <a:lnTo>
                  <a:pt x="2949755" y="0"/>
                </a:lnTo>
                <a:lnTo>
                  <a:pt x="2949755" y="965225"/>
                </a:lnTo>
                <a:lnTo>
                  <a:pt x="0" y="965225"/>
                </a:lnTo>
                <a:lnTo>
                  <a:pt x="0" y="0"/>
                </a:lnTo>
                <a:close/>
              </a:path>
            </a:pathLst>
          </a:custGeom>
          <a:blipFill>
            <a:blip r:embed="rId4"/>
            <a:stretch>
              <a:fillRect l="0" t="0" r="0" b="0"/>
            </a:stretch>
          </a:blipFill>
        </p:spPr>
      </p:sp>
      <p:sp>
        <p:nvSpPr>
          <p:cNvPr name="Freeform 8" id="8"/>
          <p:cNvSpPr/>
          <p:nvPr/>
        </p:nvSpPr>
        <p:spPr>
          <a:xfrm flipH="false" flipV="false" rot="0">
            <a:off x="461725" y="7006572"/>
            <a:ext cx="3313564" cy="3280428"/>
          </a:xfrm>
          <a:custGeom>
            <a:avLst/>
            <a:gdLst/>
            <a:ahLst/>
            <a:cxnLst/>
            <a:rect r="r" b="b" t="t" l="l"/>
            <a:pathLst>
              <a:path h="3280428" w="3313564">
                <a:moveTo>
                  <a:pt x="0" y="0"/>
                </a:moveTo>
                <a:lnTo>
                  <a:pt x="3313564" y="0"/>
                </a:lnTo>
                <a:lnTo>
                  <a:pt x="3313564" y="3280428"/>
                </a:lnTo>
                <a:lnTo>
                  <a:pt x="0" y="32804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2009510">
            <a:off x="12577810" y="6744736"/>
            <a:ext cx="3650731" cy="3217207"/>
          </a:xfrm>
          <a:custGeom>
            <a:avLst/>
            <a:gdLst/>
            <a:ahLst/>
            <a:cxnLst/>
            <a:rect r="r" b="b" t="t" l="l"/>
            <a:pathLst>
              <a:path h="3217207" w="3650731">
                <a:moveTo>
                  <a:pt x="0" y="0"/>
                </a:moveTo>
                <a:lnTo>
                  <a:pt x="3650731" y="0"/>
                </a:lnTo>
                <a:lnTo>
                  <a:pt x="3650731" y="3217207"/>
                </a:lnTo>
                <a:lnTo>
                  <a:pt x="0" y="32172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5983509" y="175321"/>
            <a:ext cx="5395015" cy="2824094"/>
          </a:xfrm>
          <a:prstGeom prst="rect">
            <a:avLst/>
          </a:prstGeom>
        </p:spPr>
        <p:txBody>
          <a:bodyPr anchor="t" rtlCol="false" tIns="0" lIns="0" bIns="0" rIns="0">
            <a:spAutoFit/>
          </a:bodyPr>
          <a:lstStyle/>
          <a:p>
            <a:pPr algn="ctr">
              <a:lnSpc>
                <a:spcPts val="23024"/>
              </a:lnSpc>
              <a:spcBef>
                <a:spcPct val="0"/>
              </a:spcBef>
            </a:pPr>
            <a:r>
              <a:rPr lang="en-US" sz="16446">
                <a:solidFill>
                  <a:srgbClr val="FFD74D"/>
                </a:solidFill>
                <a:latin typeface="Bangers"/>
                <a:ea typeface="Bangers"/>
                <a:cs typeface="Bangers"/>
                <a:sym typeface="Bangers"/>
              </a:rPr>
              <a:t>always</a:t>
            </a:r>
          </a:p>
        </p:txBody>
      </p:sp>
    </p:spTree>
  </p:cSld>
  <p:clrMapOvr>
    <a:masterClrMapping/>
  </p:clrMapOvr>
  <p:transition spd="slow">
    <p:push dir="l"/>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0E0E2"/>
        </a:solidFill>
      </p:bgPr>
    </p:bg>
    <p:spTree>
      <p:nvGrpSpPr>
        <p:cNvPr id="1" name=""/>
        <p:cNvGrpSpPr/>
        <p:nvPr/>
      </p:nvGrpSpPr>
      <p:grpSpPr>
        <a:xfrm>
          <a:off x="0" y="0"/>
          <a:ext cx="0" cy="0"/>
          <a:chOff x="0" y="0"/>
          <a:chExt cx="0" cy="0"/>
        </a:xfrm>
      </p:grpSpPr>
      <p:grpSp>
        <p:nvGrpSpPr>
          <p:cNvPr name="Group 2" id="2"/>
          <p:cNvGrpSpPr/>
          <p:nvPr/>
        </p:nvGrpSpPr>
        <p:grpSpPr>
          <a:xfrm rot="0">
            <a:off x="0" y="6624119"/>
            <a:ext cx="2930742" cy="3662881"/>
            <a:chOff x="0" y="0"/>
            <a:chExt cx="3907656" cy="4883841"/>
          </a:xfrm>
        </p:grpSpPr>
        <p:sp>
          <p:nvSpPr>
            <p:cNvPr name="Freeform 3" id="3"/>
            <p:cNvSpPr/>
            <p:nvPr/>
          </p:nvSpPr>
          <p:spPr>
            <a:xfrm flipH="true" flipV="false" rot="0">
              <a:off x="253302" y="0"/>
              <a:ext cx="3654354" cy="3069658"/>
            </a:xfrm>
            <a:custGeom>
              <a:avLst/>
              <a:gdLst/>
              <a:ahLst/>
              <a:cxnLst/>
              <a:rect r="r" b="b" t="t" l="l"/>
              <a:pathLst>
                <a:path h="3069658" w="3654354">
                  <a:moveTo>
                    <a:pt x="3654354" y="0"/>
                  </a:moveTo>
                  <a:lnTo>
                    <a:pt x="0" y="0"/>
                  </a:lnTo>
                  <a:lnTo>
                    <a:pt x="0" y="3069658"/>
                  </a:lnTo>
                  <a:lnTo>
                    <a:pt x="3654354" y="3069658"/>
                  </a:lnTo>
                  <a:lnTo>
                    <a:pt x="365435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0" y="1728169"/>
              <a:ext cx="3616816" cy="3155672"/>
            </a:xfrm>
            <a:custGeom>
              <a:avLst/>
              <a:gdLst/>
              <a:ahLst/>
              <a:cxnLst/>
              <a:rect r="r" b="b" t="t" l="l"/>
              <a:pathLst>
                <a:path h="3155672" w="3616816">
                  <a:moveTo>
                    <a:pt x="3616816" y="0"/>
                  </a:moveTo>
                  <a:lnTo>
                    <a:pt x="0" y="0"/>
                  </a:lnTo>
                  <a:lnTo>
                    <a:pt x="0" y="3155672"/>
                  </a:lnTo>
                  <a:lnTo>
                    <a:pt x="3616816" y="3155672"/>
                  </a:lnTo>
                  <a:lnTo>
                    <a:pt x="3616816" y="0"/>
                  </a:lnTo>
                  <a:close/>
                </a:path>
              </a:pathLst>
            </a:custGeom>
            <a:blipFill>
              <a:blip r:embed="rId5"/>
              <a:stretch>
                <a:fillRect l="0" t="0" r="0" b="0"/>
              </a:stretch>
            </a:blipFill>
          </p:spPr>
        </p:sp>
      </p:grpSp>
      <p:sp>
        <p:nvSpPr>
          <p:cNvPr name="TextBox 5" id="5"/>
          <p:cNvSpPr txBox="true"/>
          <p:nvPr/>
        </p:nvSpPr>
        <p:spPr>
          <a:xfrm rot="0">
            <a:off x="3699457" y="993638"/>
            <a:ext cx="10089272" cy="2058533"/>
          </a:xfrm>
          <a:prstGeom prst="rect">
            <a:avLst/>
          </a:prstGeom>
        </p:spPr>
        <p:txBody>
          <a:bodyPr anchor="t" rtlCol="false" tIns="0" lIns="0" bIns="0" rIns="0">
            <a:spAutoFit/>
          </a:bodyPr>
          <a:lstStyle/>
          <a:p>
            <a:pPr algn="ctr">
              <a:lnSpc>
                <a:spcPts val="16737"/>
              </a:lnSpc>
              <a:spcBef>
                <a:spcPct val="0"/>
              </a:spcBef>
            </a:pPr>
            <a:r>
              <a:rPr lang="en-US" sz="11955">
                <a:solidFill>
                  <a:srgbClr val="FFD74D"/>
                </a:solidFill>
                <a:latin typeface="Bangers"/>
                <a:ea typeface="Bangers"/>
                <a:cs typeface="Bangers"/>
                <a:sym typeface="Bangers"/>
              </a:rPr>
              <a:t>Be a NOSY friend!! </a:t>
            </a:r>
          </a:p>
        </p:txBody>
      </p:sp>
      <p:sp>
        <p:nvSpPr>
          <p:cNvPr name="TextBox 6" id="6"/>
          <p:cNvSpPr txBox="true"/>
          <p:nvPr/>
        </p:nvSpPr>
        <p:spPr>
          <a:xfrm rot="0">
            <a:off x="1415229" y="4148256"/>
            <a:ext cx="15457543" cy="4318188"/>
          </a:xfrm>
          <a:prstGeom prst="rect">
            <a:avLst/>
          </a:prstGeom>
        </p:spPr>
        <p:txBody>
          <a:bodyPr anchor="t" rtlCol="false" tIns="0" lIns="0" bIns="0" rIns="0">
            <a:spAutoFit/>
          </a:bodyPr>
          <a:lstStyle/>
          <a:p>
            <a:pPr algn="l" marL="1750865" indent="-583622" lvl="2">
              <a:lnSpc>
                <a:spcPts val="5676"/>
              </a:lnSpc>
              <a:buFont typeface="Arial"/>
              <a:buChar char="⚬"/>
            </a:pPr>
            <a:r>
              <a:rPr lang="en-US" sz="4054">
                <a:solidFill>
                  <a:srgbClr val="000000"/>
                </a:solidFill>
                <a:latin typeface="Adobe Garamond Pro 2"/>
                <a:ea typeface="Adobe Garamond Pro 2"/>
                <a:cs typeface="Adobe Garamond Pro 2"/>
                <a:sym typeface="Adobe Garamond Pro 2"/>
              </a:rPr>
              <a:t>A NOSY friend pays attention when something looks wrong online.</a:t>
            </a:r>
          </a:p>
          <a:p>
            <a:pPr algn="l" marL="1750865" indent="-583622" lvl="2">
              <a:lnSpc>
                <a:spcPts val="5676"/>
              </a:lnSpc>
              <a:buFont typeface="Arial"/>
              <a:buChar char="⚬"/>
            </a:pPr>
            <a:r>
              <a:rPr lang="en-US" sz="4054">
                <a:solidFill>
                  <a:srgbClr val="000000"/>
                </a:solidFill>
                <a:latin typeface="Adobe Garamond Pro 2"/>
                <a:ea typeface="Adobe Garamond Pro 2"/>
                <a:cs typeface="Adobe Garamond Pro 2"/>
                <a:sym typeface="Adobe Garamond Pro 2"/>
              </a:rPr>
              <a:t>They ask their friends questions about strange messages or posts.</a:t>
            </a:r>
          </a:p>
          <a:p>
            <a:pPr algn="l" marL="1750865" indent="-583622" lvl="2">
              <a:lnSpc>
                <a:spcPts val="5676"/>
              </a:lnSpc>
              <a:buFont typeface="Arial"/>
              <a:buChar char="⚬"/>
            </a:pPr>
            <a:r>
              <a:rPr lang="en-US" sz="4054">
                <a:solidFill>
                  <a:srgbClr val="000000"/>
                </a:solidFill>
                <a:latin typeface="Adobe Garamond Pro 2"/>
                <a:ea typeface="Adobe Garamond Pro 2"/>
                <a:cs typeface="Adobe Garamond Pro 2"/>
                <a:sym typeface="Adobe Garamond Pro 2"/>
              </a:rPr>
              <a:t>They tell a trusted adult if something feels or seems unsafe.</a:t>
            </a:r>
          </a:p>
          <a:p>
            <a:pPr algn="l" marL="1750865" indent="-583622" lvl="2">
              <a:lnSpc>
                <a:spcPts val="5676"/>
              </a:lnSpc>
              <a:buFont typeface="Arial"/>
              <a:buChar char="⚬"/>
            </a:pPr>
            <a:r>
              <a:rPr lang="en-US" sz="4054">
                <a:solidFill>
                  <a:srgbClr val="000000"/>
                </a:solidFill>
                <a:latin typeface="Adobe Garamond Pro 2"/>
                <a:ea typeface="Adobe Garamond Pro 2"/>
                <a:cs typeface="Adobe Garamond Pro 2"/>
                <a:sym typeface="Adobe Garamond Pro 2"/>
              </a:rPr>
              <a:t>Gently ask your friend, “Are you okay?” or “What happened?”</a:t>
            </a:r>
          </a:p>
          <a:p>
            <a:pPr algn="l" marL="1750865" indent="-583622" lvl="2">
              <a:lnSpc>
                <a:spcPts val="5676"/>
              </a:lnSpc>
              <a:buFont typeface="Arial"/>
              <a:buChar char="⚬"/>
            </a:pPr>
            <a:r>
              <a:rPr lang="en-US" sz="4054">
                <a:solidFill>
                  <a:srgbClr val="000000"/>
                </a:solidFill>
                <a:latin typeface="Adobe Garamond Pro 2"/>
                <a:ea typeface="Adobe Garamond Pro 2"/>
                <a:cs typeface="Adobe Garamond Pro 2"/>
                <a:sym typeface="Adobe Garamond Pro 2"/>
              </a:rPr>
              <a:t>Being nosy (the good kind!) means you care and want to help keep friends safe!</a:t>
            </a:r>
          </a:p>
        </p:txBody>
      </p:sp>
      <p:sp>
        <p:nvSpPr>
          <p:cNvPr name="Freeform 7" id="7"/>
          <p:cNvSpPr/>
          <p:nvPr/>
        </p:nvSpPr>
        <p:spPr>
          <a:xfrm flipH="false" flipV="false" rot="0">
            <a:off x="14981403" y="8909776"/>
            <a:ext cx="2871255" cy="939538"/>
          </a:xfrm>
          <a:custGeom>
            <a:avLst/>
            <a:gdLst/>
            <a:ahLst/>
            <a:cxnLst/>
            <a:rect r="r" b="b" t="t" l="l"/>
            <a:pathLst>
              <a:path h="939538" w="2871255">
                <a:moveTo>
                  <a:pt x="0" y="0"/>
                </a:moveTo>
                <a:lnTo>
                  <a:pt x="2871255" y="0"/>
                </a:lnTo>
                <a:lnTo>
                  <a:pt x="2871255" y="939539"/>
                </a:lnTo>
                <a:lnTo>
                  <a:pt x="0" y="939539"/>
                </a:lnTo>
                <a:lnTo>
                  <a:pt x="0" y="0"/>
                </a:lnTo>
                <a:close/>
              </a:path>
            </a:pathLst>
          </a:custGeom>
          <a:blipFill>
            <a:blip r:embed="rId6"/>
            <a:stretch>
              <a:fillRect l="0" t="0" r="0" b="0"/>
            </a:stretch>
          </a:blipFill>
        </p:spPr>
      </p:sp>
      <p:sp>
        <p:nvSpPr>
          <p:cNvPr name="Freeform 8" id="8" descr="Mustache with Nose Icon"/>
          <p:cNvSpPr/>
          <p:nvPr/>
        </p:nvSpPr>
        <p:spPr>
          <a:xfrm flipH="false" flipV="false" rot="1216556">
            <a:off x="13724171" y="1405447"/>
            <a:ext cx="3734657" cy="1857992"/>
          </a:xfrm>
          <a:custGeom>
            <a:avLst/>
            <a:gdLst/>
            <a:ahLst/>
            <a:cxnLst/>
            <a:rect r="r" b="b" t="t" l="l"/>
            <a:pathLst>
              <a:path h="1857992" w="3734657">
                <a:moveTo>
                  <a:pt x="0" y="0"/>
                </a:moveTo>
                <a:lnTo>
                  <a:pt x="3734657" y="0"/>
                </a:lnTo>
                <a:lnTo>
                  <a:pt x="3734657" y="1857992"/>
                </a:lnTo>
                <a:lnTo>
                  <a:pt x="0" y="18579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823148" y="3343076"/>
            <a:ext cx="7861742" cy="633730"/>
          </a:xfrm>
          <a:prstGeom prst="rect">
            <a:avLst/>
          </a:prstGeom>
        </p:spPr>
        <p:txBody>
          <a:bodyPr anchor="t" rtlCol="false" tIns="0" lIns="0" bIns="0" rIns="0">
            <a:spAutoFit/>
          </a:bodyPr>
          <a:lstStyle/>
          <a:p>
            <a:pPr algn="ctr">
              <a:lnSpc>
                <a:spcPts val="4159"/>
              </a:lnSpc>
              <a:spcBef>
                <a:spcPct val="0"/>
              </a:spcBef>
            </a:pPr>
            <a:r>
              <a:rPr lang="en-US" sz="3999">
                <a:solidFill>
                  <a:srgbClr val="B5121B"/>
                </a:solidFill>
                <a:latin typeface="Adobe Garamond Pro 1"/>
                <a:ea typeface="Adobe Garamond Pro 1"/>
                <a:cs typeface="Adobe Garamond Pro 1"/>
                <a:sym typeface="Adobe Garamond Pro 1"/>
              </a:rPr>
              <a:t>What does being a nosy friend mean?</a:t>
            </a:r>
          </a:p>
        </p:txBody>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CCCCC"/>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
        <p:nvSpPr>
          <p:cNvPr name="TextBox 3" id="3"/>
          <p:cNvSpPr txBox="true"/>
          <p:nvPr/>
        </p:nvSpPr>
        <p:spPr>
          <a:xfrm rot="0">
            <a:off x="13054517" y="9153525"/>
            <a:ext cx="3440450" cy="495936"/>
          </a:xfrm>
          <a:prstGeom prst="rect">
            <a:avLst/>
          </a:prstGeom>
        </p:spPr>
        <p:txBody>
          <a:bodyPr anchor="t" rtlCol="false" tIns="0" lIns="0" bIns="0" rIns="0">
            <a:spAutoFit/>
          </a:bodyPr>
          <a:lstStyle/>
          <a:p>
            <a:pPr algn="ctr">
              <a:lnSpc>
                <a:spcPts val="3639"/>
              </a:lnSpc>
              <a:spcBef>
                <a:spcPct val="0"/>
              </a:spcBef>
            </a:pPr>
            <a:r>
              <a:rPr lang="en-US" sz="2599">
                <a:solidFill>
                  <a:srgbClr val="000000"/>
                </a:solidFill>
                <a:latin typeface="Adobe Garamond Pro 1"/>
                <a:ea typeface="Adobe Garamond Pro 1"/>
                <a:cs typeface="Adobe Garamond Pro 1"/>
                <a:sym typeface="Adobe Garamond Pro 1"/>
              </a:rPr>
              <a:t>laurenskids.org</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3B3B3"/>
        </a:solidFill>
      </p:bgPr>
    </p:bg>
    <p:spTree>
      <p:nvGrpSpPr>
        <p:cNvPr id="1" name=""/>
        <p:cNvGrpSpPr/>
        <p:nvPr/>
      </p:nvGrpSpPr>
      <p:grpSpPr>
        <a:xfrm>
          <a:off x="0" y="0"/>
          <a:ext cx="0" cy="0"/>
          <a:chOff x="0" y="0"/>
          <a:chExt cx="0" cy="0"/>
        </a:xfrm>
      </p:grpSpPr>
      <p:sp>
        <p:nvSpPr>
          <p:cNvPr name="Freeform 2" id="2"/>
          <p:cNvSpPr/>
          <p:nvPr/>
        </p:nvSpPr>
        <p:spPr>
          <a:xfrm flipH="false" flipV="false" rot="0">
            <a:off x="4572195" y="-126013"/>
            <a:ext cx="9143610" cy="6926284"/>
          </a:xfrm>
          <a:custGeom>
            <a:avLst/>
            <a:gdLst/>
            <a:ahLst/>
            <a:cxnLst/>
            <a:rect r="r" b="b" t="t" l="l"/>
            <a:pathLst>
              <a:path h="6926284" w="9143610">
                <a:moveTo>
                  <a:pt x="0" y="0"/>
                </a:moveTo>
                <a:lnTo>
                  <a:pt x="9143610" y="0"/>
                </a:lnTo>
                <a:lnTo>
                  <a:pt x="9143610" y="6926284"/>
                </a:lnTo>
                <a:lnTo>
                  <a:pt x="0" y="69262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4200007" y="2296338"/>
            <a:ext cx="8601593" cy="2329231"/>
          </a:xfrm>
          <a:prstGeom prst="rect">
            <a:avLst/>
          </a:prstGeom>
        </p:spPr>
        <p:txBody>
          <a:bodyPr anchor="t" rtlCol="false" tIns="0" lIns="0" bIns="0" rIns="0">
            <a:spAutoFit/>
          </a:bodyPr>
          <a:lstStyle/>
          <a:p>
            <a:pPr algn="ctr">
              <a:lnSpc>
                <a:spcPts val="8806"/>
              </a:lnSpc>
            </a:pPr>
            <a:r>
              <a:rPr lang="en-US" sz="9572">
                <a:solidFill>
                  <a:srgbClr val="B5121B"/>
                </a:solidFill>
                <a:latin typeface="Bangers"/>
                <a:ea typeface="Bangers"/>
                <a:cs typeface="Bangers"/>
                <a:sym typeface="Bangers"/>
              </a:rPr>
              <a:t>Let’s Stay safe Together!</a:t>
            </a:r>
          </a:p>
        </p:txBody>
      </p:sp>
      <p:sp>
        <p:nvSpPr>
          <p:cNvPr name="Freeform 4" id="4"/>
          <p:cNvSpPr/>
          <p:nvPr/>
        </p:nvSpPr>
        <p:spPr>
          <a:xfrm flipH="true" flipV="false" rot="-10800000">
            <a:off x="-672545" y="-213936"/>
            <a:ext cx="6422834" cy="3936662"/>
          </a:xfrm>
          <a:custGeom>
            <a:avLst/>
            <a:gdLst/>
            <a:ahLst/>
            <a:cxnLst/>
            <a:rect r="r" b="b" t="t" l="l"/>
            <a:pathLst>
              <a:path h="3936662" w="6422834">
                <a:moveTo>
                  <a:pt x="6422834" y="0"/>
                </a:moveTo>
                <a:lnTo>
                  <a:pt x="0" y="0"/>
                </a:lnTo>
                <a:lnTo>
                  <a:pt x="0" y="3936663"/>
                </a:lnTo>
                <a:lnTo>
                  <a:pt x="6422834" y="3936663"/>
                </a:lnTo>
                <a:lnTo>
                  <a:pt x="6422834"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0800000">
            <a:off x="12195741" y="-213936"/>
            <a:ext cx="6847949" cy="4197222"/>
          </a:xfrm>
          <a:custGeom>
            <a:avLst/>
            <a:gdLst/>
            <a:ahLst/>
            <a:cxnLst/>
            <a:rect r="r" b="b" t="t" l="l"/>
            <a:pathLst>
              <a:path h="4197222" w="6847949">
                <a:moveTo>
                  <a:pt x="0" y="0"/>
                </a:moveTo>
                <a:lnTo>
                  <a:pt x="6847948" y="0"/>
                </a:lnTo>
                <a:lnTo>
                  <a:pt x="6847948" y="4197222"/>
                </a:lnTo>
                <a:lnTo>
                  <a:pt x="0" y="41972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5067752" y="9028717"/>
            <a:ext cx="2947410" cy="964458"/>
          </a:xfrm>
          <a:custGeom>
            <a:avLst/>
            <a:gdLst/>
            <a:ahLst/>
            <a:cxnLst/>
            <a:rect r="r" b="b" t="t" l="l"/>
            <a:pathLst>
              <a:path h="964458" w="2947410">
                <a:moveTo>
                  <a:pt x="0" y="0"/>
                </a:moveTo>
                <a:lnTo>
                  <a:pt x="2947410" y="0"/>
                </a:lnTo>
                <a:lnTo>
                  <a:pt x="2947410" y="964458"/>
                </a:lnTo>
                <a:lnTo>
                  <a:pt x="0" y="964458"/>
                </a:lnTo>
                <a:lnTo>
                  <a:pt x="0" y="0"/>
                </a:lnTo>
                <a:close/>
              </a:path>
            </a:pathLst>
          </a:custGeom>
          <a:blipFill>
            <a:blip r:embed="rId7"/>
            <a:stretch>
              <a:fillRect l="0" t="0" r="0" b="0"/>
            </a:stretch>
          </a:blipFill>
        </p:spPr>
      </p:sp>
      <p:sp>
        <p:nvSpPr>
          <p:cNvPr name="TextBox 7" id="7"/>
          <p:cNvSpPr txBox="true"/>
          <p:nvPr/>
        </p:nvSpPr>
        <p:spPr>
          <a:xfrm rot="0">
            <a:off x="2266286" y="7206379"/>
            <a:ext cx="13755428" cy="1681480"/>
          </a:xfrm>
          <a:prstGeom prst="rect">
            <a:avLst/>
          </a:prstGeom>
        </p:spPr>
        <p:txBody>
          <a:bodyPr anchor="t" rtlCol="false" tIns="0" lIns="0" bIns="0" rIns="0">
            <a:spAutoFit/>
          </a:bodyPr>
          <a:lstStyle/>
          <a:p>
            <a:pPr algn="ctr">
              <a:lnSpc>
                <a:spcPts val="4160"/>
              </a:lnSpc>
              <a:spcBef>
                <a:spcPct val="0"/>
              </a:spcBef>
            </a:pPr>
            <a:r>
              <a:rPr lang="en-US" sz="4000">
                <a:solidFill>
                  <a:srgbClr val="FFFFFF"/>
                </a:solidFill>
                <a:latin typeface="Adobe Garamond Pro 1"/>
                <a:ea typeface="Adobe Garamond Pro 1"/>
                <a:cs typeface="Adobe Garamond Pro 1"/>
                <a:sym typeface="Adobe Garamond Pro 1"/>
              </a:rPr>
              <a:t>Each of you </a:t>
            </a:r>
            <a:r>
              <a:rPr lang="en-US" sz="4000">
                <a:solidFill>
                  <a:srgbClr val="FFFFFF"/>
                </a:solidFill>
                <a:latin typeface="Adobe Garamond Pro 1"/>
                <a:ea typeface="Adobe Garamond Pro 1"/>
                <a:cs typeface="Adobe Garamond Pro 1"/>
                <a:sym typeface="Adobe Garamond Pro 1"/>
              </a:rPr>
              <a:t>has the power to be your own online superhero. </a:t>
            </a:r>
          </a:p>
          <a:p>
            <a:pPr algn="ctr">
              <a:lnSpc>
                <a:spcPts val="4160"/>
              </a:lnSpc>
              <a:spcBef>
                <a:spcPct val="0"/>
              </a:spcBef>
            </a:pPr>
            <a:r>
              <a:rPr lang="en-US" sz="4000">
                <a:solidFill>
                  <a:srgbClr val="FFFFFF"/>
                </a:solidFill>
                <a:latin typeface="Adobe Garamond Pro 1"/>
                <a:ea typeface="Adobe Garamond Pro 1"/>
                <a:cs typeface="Adobe Garamond Pro 1"/>
                <a:sym typeface="Adobe Garamond Pro 1"/>
              </a:rPr>
              <a:t>By being smart and careful, you can protect yourself and others. </a:t>
            </a:r>
          </a:p>
          <a:p>
            <a:pPr algn="ctr">
              <a:lnSpc>
                <a:spcPts val="4160"/>
              </a:lnSpc>
              <a:spcBef>
                <a:spcPct val="0"/>
              </a:spcBef>
            </a:pPr>
            <a:r>
              <a:rPr lang="en-US" sz="4000">
                <a:solidFill>
                  <a:srgbClr val="FFFFFF"/>
                </a:solidFill>
                <a:latin typeface="Adobe Garamond Pro 1"/>
                <a:ea typeface="Adobe Garamond Pro 1"/>
                <a:cs typeface="Adobe Garamond Pro 1"/>
                <a:sym typeface="Adobe Garamond Pro 1"/>
              </a:rPr>
              <a:t>Remember real heroes don’t wear capes; they make safe choices!</a:t>
            </a:r>
          </a:p>
        </p:txBody>
      </p:sp>
      <p:sp>
        <p:nvSpPr>
          <p:cNvPr name="Freeform 8" id="8"/>
          <p:cNvSpPr/>
          <p:nvPr/>
        </p:nvSpPr>
        <p:spPr>
          <a:xfrm flipH="false" flipV="false" rot="0">
            <a:off x="-390972" y="2880325"/>
            <a:ext cx="5362141" cy="3612743"/>
          </a:xfrm>
          <a:custGeom>
            <a:avLst/>
            <a:gdLst/>
            <a:ahLst/>
            <a:cxnLst/>
            <a:rect r="r" b="b" t="t" l="l"/>
            <a:pathLst>
              <a:path h="3612743" w="5362141">
                <a:moveTo>
                  <a:pt x="0" y="0"/>
                </a:moveTo>
                <a:lnTo>
                  <a:pt x="5362141" y="0"/>
                </a:lnTo>
                <a:lnTo>
                  <a:pt x="5362141" y="3612743"/>
                </a:lnTo>
                <a:lnTo>
                  <a:pt x="0" y="3612743"/>
                </a:lnTo>
                <a:lnTo>
                  <a:pt x="0" y="0"/>
                </a:lnTo>
                <a:close/>
              </a:path>
            </a:pathLst>
          </a:custGeom>
          <a:blipFill>
            <a:blip r:embed="rId8"/>
            <a:stretch>
              <a:fillRect l="0" t="0" r="0" b="0"/>
            </a:stretch>
          </a:blipFill>
        </p:spPr>
      </p:sp>
      <p:sp>
        <p:nvSpPr>
          <p:cNvPr name="Freeform 9" id="9"/>
          <p:cNvSpPr/>
          <p:nvPr/>
        </p:nvSpPr>
        <p:spPr>
          <a:xfrm flipH="false" flipV="false" rot="80597">
            <a:off x="13520971" y="2220350"/>
            <a:ext cx="2505426" cy="4985922"/>
          </a:xfrm>
          <a:custGeom>
            <a:avLst/>
            <a:gdLst/>
            <a:ahLst/>
            <a:cxnLst/>
            <a:rect r="r" b="b" t="t" l="l"/>
            <a:pathLst>
              <a:path h="4985922" w="2505426">
                <a:moveTo>
                  <a:pt x="0" y="0"/>
                </a:moveTo>
                <a:lnTo>
                  <a:pt x="2505426" y="0"/>
                </a:lnTo>
                <a:lnTo>
                  <a:pt x="2505426" y="4985922"/>
                </a:lnTo>
                <a:lnTo>
                  <a:pt x="0" y="4985922"/>
                </a:lnTo>
                <a:lnTo>
                  <a:pt x="0" y="0"/>
                </a:lnTo>
                <a:close/>
              </a:path>
            </a:pathLst>
          </a:custGeom>
          <a:blipFill>
            <a:blip r:embed="rId9"/>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89C9D1"/>
        </a:solidFill>
      </p:bgPr>
    </p:bg>
    <p:spTree>
      <p:nvGrpSpPr>
        <p:cNvPr id="1" name=""/>
        <p:cNvGrpSpPr/>
        <p:nvPr/>
      </p:nvGrpSpPr>
      <p:grpSpPr>
        <a:xfrm>
          <a:off x="0" y="0"/>
          <a:ext cx="0" cy="0"/>
          <a:chOff x="0" y="0"/>
          <a:chExt cx="0" cy="0"/>
        </a:xfrm>
      </p:grpSpPr>
      <p:sp>
        <p:nvSpPr>
          <p:cNvPr name="Freeform 2" id="2"/>
          <p:cNvSpPr/>
          <p:nvPr/>
        </p:nvSpPr>
        <p:spPr>
          <a:xfrm flipH="false" flipV="false" rot="0">
            <a:off x="-802321" y="-604075"/>
            <a:ext cx="16265500" cy="12026241"/>
          </a:xfrm>
          <a:custGeom>
            <a:avLst/>
            <a:gdLst/>
            <a:ahLst/>
            <a:cxnLst/>
            <a:rect r="r" b="b" t="t" l="l"/>
            <a:pathLst>
              <a:path h="12026241" w="16265500">
                <a:moveTo>
                  <a:pt x="0" y="0"/>
                </a:moveTo>
                <a:lnTo>
                  <a:pt x="16265501" y="0"/>
                </a:lnTo>
                <a:lnTo>
                  <a:pt x="16265501" y="12026240"/>
                </a:lnTo>
                <a:lnTo>
                  <a:pt x="0" y="12026240"/>
                </a:lnTo>
                <a:lnTo>
                  <a:pt x="0" y="0"/>
                </a:lnTo>
                <a:close/>
              </a:path>
            </a:pathLst>
          </a:custGeom>
          <a:blipFill>
            <a:blip r:embed="rId3">
              <a:alphaModFix amt="59000"/>
            </a:blip>
            <a:stretch>
              <a:fillRect l="-1219" t="-16366" r="0" b="-28500"/>
            </a:stretch>
          </a:blipFill>
        </p:spPr>
      </p:sp>
      <p:sp>
        <p:nvSpPr>
          <p:cNvPr name="Freeform 3" id="3"/>
          <p:cNvSpPr/>
          <p:nvPr/>
        </p:nvSpPr>
        <p:spPr>
          <a:xfrm flipH="false" flipV="false" rot="0">
            <a:off x="15310116" y="54270"/>
            <a:ext cx="2977884" cy="974430"/>
          </a:xfrm>
          <a:custGeom>
            <a:avLst/>
            <a:gdLst/>
            <a:ahLst/>
            <a:cxnLst/>
            <a:rect r="r" b="b" t="t" l="l"/>
            <a:pathLst>
              <a:path h="974430" w="2977884">
                <a:moveTo>
                  <a:pt x="0" y="0"/>
                </a:moveTo>
                <a:lnTo>
                  <a:pt x="2977884" y="0"/>
                </a:lnTo>
                <a:lnTo>
                  <a:pt x="2977884" y="974430"/>
                </a:lnTo>
                <a:lnTo>
                  <a:pt x="0" y="974430"/>
                </a:lnTo>
                <a:lnTo>
                  <a:pt x="0" y="0"/>
                </a:lnTo>
                <a:close/>
              </a:path>
            </a:pathLst>
          </a:custGeom>
          <a:blipFill>
            <a:blip r:embed="rId4"/>
            <a:stretch>
              <a:fillRect l="0" t="0" r="0" b="0"/>
            </a:stretch>
          </a:blipFill>
        </p:spPr>
      </p:sp>
      <p:sp>
        <p:nvSpPr>
          <p:cNvPr name="Freeform 4" id="4"/>
          <p:cNvSpPr/>
          <p:nvPr/>
        </p:nvSpPr>
        <p:spPr>
          <a:xfrm flipH="false" flipV="false" rot="0">
            <a:off x="1664768" y="5664541"/>
            <a:ext cx="4102432" cy="4622459"/>
          </a:xfrm>
          <a:custGeom>
            <a:avLst/>
            <a:gdLst/>
            <a:ahLst/>
            <a:cxnLst/>
            <a:rect r="r" b="b" t="t" l="l"/>
            <a:pathLst>
              <a:path h="4622459" w="4102432">
                <a:moveTo>
                  <a:pt x="0" y="0"/>
                </a:moveTo>
                <a:lnTo>
                  <a:pt x="4102432" y="0"/>
                </a:lnTo>
                <a:lnTo>
                  <a:pt x="4102432" y="4622459"/>
                </a:lnTo>
                <a:lnTo>
                  <a:pt x="0" y="4622459"/>
                </a:lnTo>
                <a:lnTo>
                  <a:pt x="0" y="0"/>
                </a:lnTo>
                <a:close/>
              </a:path>
            </a:pathLst>
          </a:custGeom>
          <a:blipFill>
            <a:blip r:embed="rId5"/>
            <a:stretch>
              <a:fillRect l="0" t="0" r="0" b="0"/>
            </a:stretch>
          </a:blipFill>
        </p:spPr>
      </p:sp>
      <p:sp>
        <p:nvSpPr>
          <p:cNvPr name="Freeform 5" id="5"/>
          <p:cNvSpPr/>
          <p:nvPr/>
        </p:nvSpPr>
        <p:spPr>
          <a:xfrm flipH="false" flipV="false" rot="2851697">
            <a:off x="4833042" y="2282724"/>
            <a:ext cx="6298991" cy="6243875"/>
          </a:xfrm>
          <a:custGeom>
            <a:avLst/>
            <a:gdLst/>
            <a:ahLst/>
            <a:cxnLst/>
            <a:rect r="r" b="b" t="t" l="l"/>
            <a:pathLst>
              <a:path h="6243875" w="6298991">
                <a:moveTo>
                  <a:pt x="0" y="0"/>
                </a:moveTo>
                <a:lnTo>
                  <a:pt x="6298992" y="0"/>
                </a:lnTo>
                <a:lnTo>
                  <a:pt x="6298992" y="6243875"/>
                </a:lnTo>
                <a:lnTo>
                  <a:pt x="0" y="62438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6448599" y="3717335"/>
            <a:ext cx="4309754" cy="2903498"/>
          </a:xfrm>
          <a:prstGeom prst="rect">
            <a:avLst/>
          </a:prstGeom>
        </p:spPr>
        <p:txBody>
          <a:bodyPr anchor="t" rtlCol="false" tIns="0" lIns="0" bIns="0" rIns="0">
            <a:spAutoFit/>
          </a:bodyPr>
          <a:lstStyle/>
          <a:p>
            <a:pPr algn="just">
              <a:lnSpc>
                <a:spcPts val="4514"/>
              </a:lnSpc>
            </a:pPr>
            <a:r>
              <a:rPr lang="en-US" sz="3224">
                <a:solidFill>
                  <a:srgbClr val="000000"/>
                </a:solidFill>
                <a:latin typeface="Adobe Garamond Pro 1"/>
                <a:ea typeface="Adobe Garamond Pro 1"/>
                <a:cs typeface="Adobe Garamond Pro 1"/>
                <a:sym typeface="Adobe Garamond Pro 1"/>
              </a:rPr>
              <a:t>A PLACE WHERE WE:</a:t>
            </a:r>
          </a:p>
          <a:p>
            <a:pPr algn="just" marL="696262" indent="-348131" lvl="1">
              <a:lnSpc>
                <a:spcPts val="4514"/>
              </a:lnSpc>
              <a:buFont typeface="Arial"/>
              <a:buChar char="•"/>
            </a:pPr>
            <a:r>
              <a:rPr lang="en-US" sz="3224">
                <a:solidFill>
                  <a:srgbClr val="000000"/>
                </a:solidFill>
                <a:latin typeface="Adobe Garamond Pro 1"/>
                <a:ea typeface="Adobe Garamond Pro 1"/>
                <a:cs typeface="Adobe Garamond Pro 1"/>
                <a:sym typeface="Adobe Garamond Pro 1"/>
              </a:rPr>
              <a:t>P</a:t>
            </a:r>
            <a:r>
              <a:rPr lang="en-US" sz="3224">
                <a:solidFill>
                  <a:srgbClr val="000000"/>
                </a:solidFill>
                <a:latin typeface="Adobe Garamond Pro 1"/>
                <a:ea typeface="Adobe Garamond Pro 1"/>
                <a:cs typeface="Adobe Garamond Pro 1"/>
                <a:sym typeface="Adobe Garamond Pro 1"/>
              </a:rPr>
              <a:t>lay games </a:t>
            </a:r>
          </a:p>
          <a:p>
            <a:pPr algn="just" marL="696262" indent="-348131" lvl="1">
              <a:lnSpc>
                <a:spcPts val="4514"/>
              </a:lnSpc>
              <a:buFont typeface="Arial"/>
              <a:buChar char="•"/>
            </a:pPr>
            <a:r>
              <a:rPr lang="en-US" sz="3224">
                <a:solidFill>
                  <a:srgbClr val="000000"/>
                </a:solidFill>
                <a:latin typeface="Adobe Garamond Pro 1"/>
                <a:ea typeface="Adobe Garamond Pro 1"/>
                <a:cs typeface="Adobe Garamond Pro 1"/>
                <a:sym typeface="Adobe Garamond Pro 1"/>
              </a:rPr>
              <a:t>Watch videos </a:t>
            </a:r>
          </a:p>
          <a:p>
            <a:pPr algn="just" marL="696262" indent="-348131" lvl="1">
              <a:lnSpc>
                <a:spcPts val="4514"/>
              </a:lnSpc>
              <a:buFont typeface="Arial"/>
              <a:buChar char="•"/>
            </a:pPr>
            <a:r>
              <a:rPr lang="en-US" sz="3224">
                <a:solidFill>
                  <a:srgbClr val="000000"/>
                </a:solidFill>
                <a:latin typeface="Adobe Garamond Pro 1"/>
                <a:ea typeface="Adobe Garamond Pro 1"/>
                <a:cs typeface="Adobe Garamond Pro 1"/>
                <a:sym typeface="Adobe Garamond Pro 1"/>
              </a:rPr>
              <a:t>Chat with friends </a:t>
            </a:r>
          </a:p>
          <a:p>
            <a:pPr algn="just" marL="696262" indent="-348131" lvl="1">
              <a:lnSpc>
                <a:spcPts val="4514"/>
              </a:lnSpc>
              <a:buFont typeface="Arial"/>
              <a:buChar char="•"/>
            </a:pPr>
            <a:r>
              <a:rPr lang="en-US" sz="3224">
                <a:solidFill>
                  <a:srgbClr val="000000"/>
                </a:solidFill>
                <a:latin typeface="Adobe Garamond Pro 1"/>
                <a:ea typeface="Adobe Garamond Pro 1"/>
                <a:cs typeface="Adobe Garamond Pro 1"/>
                <a:sym typeface="Adobe Garamond Pro 1"/>
              </a:rPr>
              <a:t>Learn new things</a:t>
            </a:r>
          </a:p>
        </p:txBody>
      </p:sp>
      <p:sp>
        <p:nvSpPr>
          <p:cNvPr name="Freeform 7" id="7"/>
          <p:cNvSpPr/>
          <p:nvPr/>
        </p:nvSpPr>
        <p:spPr>
          <a:xfrm flipH="false" flipV="false" rot="0">
            <a:off x="13683151" y="6102343"/>
            <a:ext cx="4604849" cy="4184657"/>
          </a:xfrm>
          <a:custGeom>
            <a:avLst/>
            <a:gdLst/>
            <a:ahLst/>
            <a:cxnLst/>
            <a:rect r="r" b="b" t="t" l="l"/>
            <a:pathLst>
              <a:path h="4184657" w="4604849">
                <a:moveTo>
                  <a:pt x="0" y="0"/>
                </a:moveTo>
                <a:lnTo>
                  <a:pt x="4604849" y="0"/>
                </a:lnTo>
                <a:lnTo>
                  <a:pt x="4604849" y="4184657"/>
                </a:lnTo>
                <a:lnTo>
                  <a:pt x="0" y="4184657"/>
                </a:lnTo>
                <a:lnTo>
                  <a:pt x="0" y="0"/>
                </a:lnTo>
                <a:close/>
              </a:path>
            </a:pathLst>
          </a:custGeom>
          <a:blipFill>
            <a:blip r:embed="rId8"/>
            <a:stretch>
              <a:fillRect l="0" t="0" r="0" b="0"/>
            </a:stretch>
          </a:blipFill>
        </p:spPr>
      </p:sp>
      <p:sp>
        <p:nvSpPr>
          <p:cNvPr name="Freeform 8" id="8"/>
          <p:cNvSpPr/>
          <p:nvPr/>
        </p:nvSpPr>
        <p:spPr>
          <a:xfrm flipH="false" flipV="false" rot="0">
            <a:off x="13414454" y="2645447"/>
            <a:ext cx="4663607" cy="1722397"/>
          </a:xfrm>
          <a:custGeom>
            <a:avLst/>
            <a:gdLst/>
            <a:ahLst/>
            <a:cxnLst/>
            <a:rect r="r" b="b" t="t" l="l"/>
            <a:pathLst>
              <a:path h="1722397" w="4663607">
                <a:moveTo>
                  <a:pt x="0" y="0"/>
                </a:moveTo>
                <a:lnTo>
                  <a:pt x="4663606" y="0"/>
                </a:lnTo>
                <a:lnTo>
                  <a:pt x="4663606" y="1722397"/>
                </a:lnTo>
                <a:lnTo>
                  <a:pt x="0" y="1722397"/>
                </a:lnTo>
                <a:lnTo>
                  <a:pt x="0" y="0"/>
                </a:lnTo>
                <a:close/>
              </a:path>
            </a:pathLst>
          </a:custGeom>
          <a:blipFill>
            <a:blip r:embed="rId9"/>
            <a:stretch>
              <a:fillRect l="-4501" t="-5711" r="-4501" b="-56615"/>
            </a:stretch>
          </a:blipFill>
        </p:spPr>
      </p:sp>
      <p:sp>
        <p:nvSpPr>
          <p:cNvPr name="Freeform 9" id="9"/>
          <p:cNvSpPr/>
          <p:nvPr/>
        </p:nvSpPr>
        <p:spPr>
          <a:xfrm flipH="false" flipV="false" rot="0">
            <a:off x="13414454" y="4501784"/>
            <a:ext cx="4663607" cy="1283433"/>
          </a:xfrm>
          <a:custGeom>
            <a:avLst/>
            <a:gdLst/>
            <a:ahLst/>
            <a:cxnLst/>
            <a:rect r="r" b="b" t="t" l="l"/>
            <a:pathLst>
              <a:path h="1283433" w="4663607">
                <a:moveTo>
                  <a:pt x="0" y="0"/>
                </a:moveTo>
                <a:lnTo>
                  <a:pt x="4663606" y="0"/>
                </a:lnTo>
                <a:lnTo>
                  <a:pt x="4663606" y="1283432"/>
                </a:lnTo>
                <a:lnTo>
                  <a:pt x="0" y="1283432"/>
                </a:lnTo>
                <a:lnTo>
                  <a:pt x="0" y="0"/>
                </a:lnTo>
                <a:close/>
              </a:path>
            </a:pathLst>
          </a:custGeom>
          <a:blipFill>
            <a:blip r:embed="rId9"/>
            <a:stretch>
              <a:fillRect l="-4501" t="-41867" r="-4501" b="-75979"/>
            </a:stretch>
          </a:blipFill>
        </p:spPr>
      </p:sp>
      <p:sp>
        <p:nvSpPr>
          <p:cNvPr name="TextBox 10" id="10"/>
          <p:cNvSpPr txBox="true"/>
          <p:nvPr/>
        </p:nvSpPr>
        <p:spPr>
          <a:xfrm rot="0">
            <a:off x="659475" y="1209675"/>
            <a:ext cx="10215451" cy="1219070"/>
          </a:xfrm>
          <a:prstGeom prst="rect">
            <a:avLst/>
          </a:prstGeom>
        </p:spPr>
        <p:txBody>
          <a:bodyPr anchor="t" rtlCol="false" tIns="0" lIns="0" bIns="0" rIns="0">
            <a:spAutoFit/>
          </a:bodyPr>
          <a:lstStyle/>
          <a:p>
            <a:pPr algn="l">
              <a:lnSpc>
                <a:spcPts val="9015"/>
              </a:lnSpc>
            </a:pPr>
            <a:r>
              <a:rPr lang="en-US" sz="9199">
                <a:solidFill>
                  <a:srgbClr val="B5121B"/>
                </a:solidFill>
                <a:latin typeface="Bangers"/>
                <a:ea typeface="Bangers"/>
                <a:cs typeface="Bangers"/>
                <a:sym typeface="Bangers"/>
              </a:rPr>
              <a:t>What is The Internet?</a:t>
            </a:r>
          </a:p>
        </p:txBody>
      </p:sp>
      <p:sp>
        <p:nvSpPr>
          <p:cNvPr name="TextBox 11" id="11"/>
          <p:cNvSpPr txBox="true"/>
          <p:nvPr/>
        </p:nvSpPr>
        <p:spPr>
          <a:xfrm rot="0">
            <a:off x="13574270" y="2849877"/>
            <a:ext cx="4713730" cy="1393190"/>
          </a:xfrm>
          <a:prstGeom prst="rect">
            <a:avLst/>
          </a:prstGeom>
        </p:spPr>
        <p:txBody>
          <a:bodyPr anchor="t" rtlCol="false" tIns="0" lIns="0" bIns="0" rIns="0">
            <a:spAutoFit/>
          </a:bodyPr>
          <a:lstStyle/>
          <a:p>
            <a:pPr algn="l">
              <a:lnSpc>
                <a:spcPts val="3520"/>
              </a:lnSpc>
            </a:pPr>
            <a:r>
              <a:rPr lang="en-US" sz="3200">
                <a:solidFill>
                  <a:srgbClr val="000000"/>
                </a:solidFill>
                <a:latin typeface="Adobe Garamond Pro 1"/>
                <a:ea typeface="Adobe Garamond Pro 1"/>
                <a:cs typeface="Adobe Garamond Pro 1"/>
                <a:sym typeface="Adobe Garamond Pro 1"/>
              </a:rPr>
              <a:t>J</a:t>
            </a:r>
            <a:r>
              <a:rPr lang="en-US" sz="3200">
                <a:solidFill>
                  <a:srgbClr val="000000"/>
                </a:solidFill>
                <a:latin typeface="Adobe Garamond Pro 1"/>
                <a:ea typeface="Adobe Garamond Pro 1"/>
                <a:cs typeface="Adobe Garamond Pro 1"/>
                <a:sym typeface="Adobe Garamond Pro 1"/>
              </a:rPr>
              <a:t>ust like in real life, some people online are kind and safe — and some are not.</a:t>
            </a:r>
          </a:p>
        </p:txBody>
      </p:sp>
      <p:sp>
        <p:nvSpPr>
          <p:cNvPr name="TextBox 12" id="12"/>
          <p:cNvSpPr txBox="true"/>
          <p:nvPr/>
        </p:nvSpPr>
        <p:spPr>
          <a:xfrm rot="0">
            <a:off x="13665773" y="4588405"/>
            <a:ext cx="4160969" cy="1038225"/>
          </a:xfrm>
          <a:prstGeom prst="rect">
            <a:avLst/>
          </a:prstGeom>
        </p:spPr>
        <p:txBody>
          <a:bodyPr anchor="t" rtlCol="false" tIns="0" lIns="0" bIns="0" rIns="0">
            <a:spAutoFit/>
          </a:bodyPr>
          <a:lstStyle/>
          <a:p>
            <a:pPr algn="l">
              <a:lnSpc>
                <a:spcPts val="3840"/>
              </a:lnSpc>
            </a:pPr>
            <a:r>
              <a:rPr lang="en-US" sz="3200">
                <a:solidFill>
                  <a:srgbClr val="000000"/>
                </a:solidFill>
                <a:latin typeface="Adobe Garamond Pro 1"/>
                <a:ea typeface="Adobe Garamond Pro 1"/>
                <a:cs typeface="Adobe Garamond Pro 1"/>
                <a:sym typeface="Adobe Garamond Pro 1"/>
              </a:rPr>
              <a:t>That’s why we need to be SMART and CAREFUL!</a:t>
            </a:r>
          </a:p>
        </p:txBody>
      </p:sp>
    </p:spTree>
  </p:cSld>
  <p:clrMapOvr>
    <a:masterClrMapping/>
  </p:clrMapOvr>
  <p:transition spd="slow">
    <p:push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74D"/>
        </a:solidFill>
      </p:bgPr>
    </p:bg>
    <p:spTree>
      <p:nvGrpSpPr>
        <p:cNvPr id="1" name=""/>
        <p:cNvGrpSpPr/>
        <p:nvPr/>
      </p:nvGrpSpPr>
      <p:grpSpPr>
        <a:xfrm>
          <a:off x="0" y="0"/>
          <a:ext cx="0" cy="0"/>
          <a:chOff x="0" y="0"/>
          <a:chExt cx="0" cy="0"/>
        </a:xfrm>
      </p:grpSpPr>
      <p:grpSp>
        <p:nvGrpSpPr>
          <p:cNvPr name="Group 2" id="2"/>
          <p:cNvGrpSpPr/>
          <p:nvPr/>
        </p:nvGrpSpPr>
        <p:grpSpPr>
          <a:xfrm rot="0">
            <a:off x="1876993" y="2041536"/>
            <a:ext cx="14629441" cy="5920265"/>
            <a:chOff x="0" y="0"/>
            <a:chExt cx="6863931" cy="2777706"/>
          </a:xfrm>
        </p:grpSpPr>
        <p:sp>
          <p:nvSpPr>
            <p:cNvPr name="Freeform 3" id="3"/>
            <p:cNvSpPr/>
            <p:nvPr/>
          </p:nvSpPr>
          <p:spPr>
            <a:xfrm flipH="false" flipV="false" rot="0">
              <a:off x="0" y="0"/>
              <a:ext cx="6863931" cy="2777706"/>
            </a:xfrm>
            <a:custGeom>
              <a:avLst/>
              <a:gdLst/>
              <a:ahLst/>
              <a:cxnLst/>
              <a:rect r="r" b="b" t="t" l="l"/>
              <a:pathLst>
                <a:path h="2777706" w="6863931">
                  <a:moveTo>
                    <a:pt x="0" y="0"/>
                  </a:moveTo>
                  <a:lnTo>
                    <a:pt x="6863931" y="0"/>
                  </a:lnTo>
                  <a:lnTo>
                    <a:pt x="6863931" y="2777706"/>
                  </a:lnTo>
                  <a:lnTo>
                    <a:pt x="0" y="2777706"/>
                  </a:lnTo>
                  <a:close/>
                </a:path>
              </a:pathLst>
            </a:custGeom>
            <a:solidFill>
              <a:srgbClr val="FFFFFF"/>
            </a:solidFill>
            <a:ln w="57150" cap="sq">
              <a:solidFill>
                <a:srgbClr val="000000"/>
              </a:solidFill>
              <a:prstDash val="solid"/>
              <a:miter/>
            </a:ln>
          </p:spPr>
        </p:sp>
        <p:sp>
          <p:nvSpPr>
            <p:cNvPr name="TextBox 4" id="4"/>
            <p:cNvSpPr txBox="true"/>
            <p:nvPr/>
          </p:nvSpPr>
          <p:spPr>
            <a:xfrm>
              <a:off x="0" y="-19050"/>
              <a:ext cx="6863931" cy="2796756"/>
            </a:xfrm>
            <a:prstGeom prst="rect">
              <a:avLst/>
            </a:prstGeom>
          </p:spPr>
          <p:txBody>
            <a:bodyPr anchor="ctr" rtlCol="false" tIns="32347" lIns="32347" bIns="32347" rIns="32347"/>
            <a:lstStyle/>
            <a:p>
              <a:pPr algn="ctr">
                <a:lnSpc>
                  <a:spcPts val="1248"/>
                </a:lnSpc>
                <a:spcBef>
                  <a:spcPct val="0"/>
                </a:spcBef>
              </a:pPr>
            </a:p>
          </p:txBody>
        </p:sp>
      </p:grpSp>
      <p:sp>
        <p:nvSpPr>
          <p:cNvPr name="Freeform 5" id="5"/>
          <p:cNvSpPr/>
          <p:nvPr/>
        </p:nvSpPr>
        <p:spPr>
          <a:xfrm flipH="false" flipV="false" rot="0">
            <a:off x="-420893" y="3478899"/>
            <a:ext cx="8530794" cy="7485772"/>
          </a:xfrm>
          <a:custGeom>
            <a:avLst/>
            <a:gdLst/>
            <a:ahLst/>
            <a:cxnLst/>
            <a:rect r="r" b="b" t="t" l="l"/>
            <a:pathLst>
              <a:path h="7485772" w="8530794">
                <a:moveTo>
                  <a:pt x="0" y="0"/>
                </a:moveTo>
                <a:lnTo>
                  <a:pt x="8530794" y="0"/>
                </a:lnTo>
                <a:lnTo>
                  <a:pt x="8530794" y="7485772"/>
                </a:lnTo>
                <a:lnTo>
                  <a:pt x="0" y="74857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359053" y="9328583"/>
            <a:ext cx="2928947" cy="958417"/>
          </a:xfrm>
          <a:custGeom>
            <a:avLst/>
            <a:gdLst/>
            <a:ahLst/>
            <a:cxnLst/>
            <a:rect r="r" b="b" t="t" l="l"/>
            <a:pathLst>
              <a:path h="958417" w="2928947">
                <a:moveTo>
                  <a:pt x="0" y="0"/>
                </a:moveTo>
                <a:lnTo>
                  <a:pt x="2928947" y="0"/>
                </a:lnTo>
                <a:lnTo>
                  <a:pt x="2928947" y="958417"/>
                </a:lnTo>
                <a:lnTo>
                  <a:pt x="0" y="958417"/>
                </a:lnTo>
                <a:lnTo>
                  <a:pt x="0" y="0"/>
                </a:lnTo>
                <a:close/>
              </a:path>
            </a:pathLst>
          </a:custGeom>
          <a:blipFill>
            <a:blip r:embed="rId5"/>
            <a:stretch>
              <a:fillRect l="0" t="0" r="0" b="0"/>
            </a:stretch>
          </a:blipFill>
        </p:spPr>
      </p:sp>
      <p:sp>
        <p:nvSpPr>
          <p:cNvPr name="TextBox 7" id="7"/>
          <p:cNvSpPr txBox="true"/>
          <p:nvPr/>
        </p:nvSpPr>
        <p:spPr>
          <a:xfrm rot="0">
            <a:off x="2961086" y="2068570"/>
            <a:ext cx="12365828" cy="5155119"/>
          </a:xfrm>
          <a:prstGeom prst="rect">
            <a:avLst/>
          </a:prstGeom>
        </p:spPr>
        <p:txBody>
          <a:bodyPr anchor="t" rtlCol="false" tIns="0" lIns="0" bIns="0" rIns="0">
            <a:spAutoFit/>
          </a:bodyPr>
          <a:lstStyle/>
          <a:p>
            <a:pPr algn="l" marL="1036320" indent="-518160" lvl="1">
              <a:lnSpc>
                <a:spcPts val="6719"/>
              </a:lnSpc>
              <a:buFont typeface="Arial"/>
              <a:buChar char="•"/>
            </a:pPr>
            <a:r>
              <a:rPr lang="en-US" sz="4800">
                <a:solidFill>
                  <a:srgbClr val="000000"/>
                </a:solidFill>
                <a:latin typeface="Adobe Garamond Pro 1"/>
                <a:ea typeface="Adobe Garamond Pro 1"/>
                <a:cs typeface="Adobe Garamond Pro 1"/>
                <a:sym typeface="Adobe Garamond Pro 1"/>
              </a:rPr>
              <a:t>Your name, pictures, address, and school are all special - Don’t give them out!</a:t>
            </a:r>
          </a:p>
          <a:p>
            <a:pPr algn="l" marL="1033107" indent="-516554" lvl="1">
              <a:lnSpc>
                <a:spcPts val="6699"/>
              </a:lnSpc>
              <a:buFont typeface="Arial"/>
              <a:buChar char="•"/>
            </a:pPr>
            <a:r>
              <a:rPr lang="en-US" sz="4785">
                <a:solidFill>
                  <a:srgbClr val="000000"/>
                </a:solidFill>
                <a:latin typeface="Adobe Garamond Pro 1"/>
                <a:ea typeface="Adobe Garamond Pro 1"/>
                <a:cs typeface="Adobe Garamond Pro 1"/>
                <a:sym typeface="Adobe Garamond Pro 1"/>
              </a:rPr>
              <a:t>Use fun nicknames instead that don’t giveaway too much of your powers. </a:t>
            </a:r>
          </a:p>
          <a:p>
            <a:pPr algn="l" marL="1033107" indent="-516554" lvl="1">
              <a:lnSpc>
                <a:spcPts val="6699"/>
              </a:lnSpc>
              <a:buFont typeface="Arial"/>
              <a:buChar char="•"/>
            </a:pPr>
            <a:r>
              <a:rPr lang="en-US" sz="4785">
                <a:solidFill>
                  <a:srgbClr val="000000"/>
                </a:solidFill>
                <a:latin typeface="Adobe Garamond Pro 1"/>
                <a:ea typeface="Adobe Garamond Pro 1"/>
                <a:cs typeface="Adobe Garamond Pro 1"/>
                <a:sym typeface="Adobe Garamond Pro 1"/>
              </a:rPr>
              <a:t>Talk to a safe adult before sharing pictures or videos online!</a:t>
            </a:r>
          </a:p>
        </p:txBody>
      </p:sp>
      <p:sp>
        <p:nvSpPr>
          <p:cNvPr name="Freeform 8" id="8"/>
          <p:cNvSpPr/>
          <p:nvPr/>
        </p:nvSpPr>
        <p:spPr>
          <a:xfrm flipH="false" flipV="false" rot="0">
            <a:off x="14411645" y="3917364"/>
            <a:ext cx="3030981" cy="5340936"/>
          </a:xfrm>
          <a:custGeom>
            <a:avLst/>
            <a:gdLst/>
            <a:ahLst/>
            <a:cxnLst/>
            <a:rect r="r" b="b" t="t" l="l"/>
            <a:pathLst>
              <a:path h="5340936" w="3030981">
                <a:moveTo>
                  <a:pt x="0" y="0"/>
                </a:moveTo>
                <a:lnTo>
                  <a:pt x="3030981" y="0"/>
                </a:lnTo>
                <a:lnTo>
                  <a:pt x="3030981" y="5340936"/>
                </a:lnTo>
                <a:lnTo>
                  <a:pt x="0" y="5340936"/>
                </a:lnTo>
                <a:lnTo>
                  <a:pt x="0" y="0"/>
                </a:lnTo>
                <a:close/>
              </a:path>
            </a:pathLst>
          </a:custGeom>
          <a:blipFill>
            <a:blip r:embed="rId6"/>
            <a:stretch>
              <a:fillRect l="0" t="0" r="0" b="0"/>
            </a:stretch>
          </a:blipFill>
        </p:spPr>
      </p:sp>
      <p:sp>
        <p:nvSpPr>
          <p:cNvPr name="TextBox 9" id="9"/>
          <p:cNvSpPr txBox="true"/>
          <p:nvPr/>
        </p:nvSpPr>
        <p:spPr>
          <a:xfrm rot="0">
            <a:off x="1725135" y="560099"/>
            <a:ext cx="14933157" cy="1344930"/>
          </a:xfrm>
          <a:prstGeom prst="rect">
            <a:avLst/>
          </a:prstGeom>
        </p:spPr>
        <p:txBody>
          <a:bodyPr anchor="t" rtlCol="false" tIns="0" lIns="0" bIns="0" rIns="0">
            <a:spAutoFit/>
          </a:bodyPr>
          <a:lstStyle/>
          <a:p>
            <a:pPr algn="l">
              <a:lnSpc>
                <a:spcPts val="10919"/>
              </a:lnSpc>
              <a:spcBef>
                <a:spcPct val="0"/>
              </a:spcBef>
            </a:pPr>
            <a:r>
              <a:rPr lang="en-US" sz="7800">
                <a:solidFill>
                  <a:srgbClr val="DA0807"/>
                </a:solidFill>
                <a:latin typeface="Bangers"/>
                <a:ea typeface="Bangers"/>
                <a:cs typeface="Bangers"/>
                <a:sym typeface="Bangers"/>
              </a:rPr>
              <a:t>SuperHeroEs Dont give out their Powers!!</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0E0E2"/>
        </a:solidFill>
      </p:bgPr>
    </p:bg>
    <p:spTree>
      <p:nvGrpSpPr>
        <p:cNvPr id="1" name=""/>
        <p:cNvGrpSpPr/>
        <p:nvPr/>
      </p:nvGrpSpPr>
      <p:grpSpPr>
        <a:xfrm>
          <a:off x="0" y="0"/>
          <a:ext cx="0" cy="0"/>
          <a:chOff x="0" y="0"/>
          <a:chExt cx="0" cy="0"/>
        </a:xfrm>
      </p:grpSpPr>
      <p:sp>
        <p:nvSpPr>
          <p:cNvPr name="Freeform 2" id="2"/>
          <p:cNvSpPr/>
          <p:nvPr/>
        </p:nvSpPr>
        <p:spPr>
          <a:xfrm flipH="false" flipV="false" rot="-4285893">
            <a:off x="-6963057" y="501131"/>
            <a:ext cx="18855569" cy="14586659"/>
          </a:xfrm>
          <a:custGeom>
            <a:avLst/>
            <a:gdLst/>
            <a:ahLst/>
            <a:cxnLst/>
            <a:rect r="r" b="b" t="t" l="l"/>
            <a:pathLst>
              <a:path h="14586659" w="18855569">
                <a:moveTo>
                  <a:pt x="0" y="0"/>
                </a:moveTo>
                <a:lnTo>
                  <a:pt x="18855569" y="0"/>
                </a:lnTo>
                <a:lnTo>
                  <a:pt x="18855569" y="14586659"/>
                </a:lnTo>
                <a:lnTo>
                  <a:pt x="0" y="14586659"/>
                </a:lnTo>
                <a:lnTo>
                  <a:pt x="0" y="0"/>
                </a:lnTo>
                <a:close/>
              </a:path>
            </a:pathLst>
          </a:custGeom>
          <a:blipFill>
            <a:blip r:embed="rId3">
              <a:alphaModFix amt="77000"/>
            </a:blip>
            <a:stretch>
              <a:fillRect l="-370" t="-30223" r="-370" b="0"/>
            </a:stretch>
          </a:blipFill>
        </p:spPr>
      </p:sp>
      <p:sp>
        <p:nvSpPr>
          <p:cNvPr name="Freeform 3" id="3"/>
          <p:cNvSpPr/>
          <p:nvPr/>
        </p:nvSpPr>
        <p:spPr>
          <a:xfrm flipH="false" flipV="false" rot="0">
            <a:off x="15342049" y="-44153"/>
            <a:ext cx="2871255" cy="920453"/>
          </a:xfrm>
          <a:custGeom>
            <a:avLst/>
            <a:gdLst/>
            <a:ahLst/>
            <a:cxnLst/>
            <a:rect r="r" b="b" t="t" l="l"/>
            <a:pathLst>
              <a:path h="920453" w="2871255">
                <a:moveTo>
                  <a:pt x="0" y="0"/>
                </a:moveTo>
                <a:lnTo>
                  <a:pt x="2871255" y="0"/>
                </a:lnTo>
                <a:lnTo>
                  <a:pt x="2871255" y="920453"/>
                </a:lnTo>
                <a:lnTo>
                  <a:pt x="0" y="920453"/>
                </a:lnTo>
                <a:lnTo>
                  <a:pt x="0" y="0"/>
                </a:lnTo>
                <a:close/>
              </a:path>
            </a:pathLst>
          </a:custGeom>
          <a:blipFill>
            <a:blip r:embed="rId4"/>
            <a:stretch>
              <a:fillRect l="0" t="0" r="0" b="-2073"/>
            </a:stretch>
          </a:blipFill>
        </p:spPr>
      </p:sp>
      <p:sp>
        <p:nvSpPr>
          <p:cNvPr name="Freeform 4" id="4"/>
          <p:cNvSpPr/>
          <p:nvPr/>
        </p:nvSpPr>
        <p:spPr>
          <a:xfrm flipH="false" flipV="false" rot="0">
            <a:off x="451080" y="5842868"/>
            <a:ext cx="4255256" cy="4444132"/>
          </a:xfrm>
          <a:custGeom>
            <a:avLst/>
            <a:gdLst/>
            <a:ahLst/>
            <a:cxnLst/>
            <a:rect r="r" b="b" t="t" l="l"/>
            <a:pathLst>
              <a:path h="4444132" w="4255256">
                <a:moveTo>
                  <a:pt x="0" y="0"/>
                </a:moveTo>
                <a:lnTo>
                  <a:pt x="4255256" y="0"/>
                </a:lnTo>
                <a:lnTo>
                  <a:pt x="4255256" y="4444132"/>
                </a:lnTo>
                <a:lnTo>
                  <a:pt x="0" y="4444132"/>
                </a:lnTo>
                <a:lnTo>
                  <a:pt x="0" y="0"/>
                </a:lnTo>
                <a:close/>
              </a:path>
            </a:pathLst>
          </a:custGeom>
          <a:blipFill>
            <a:blip r:embed="rId5"/>
            <a:stretch>
              <a:fillRect l="0" t="0" r="0" b="0"/>
            </a:stretch>
          </a:blipFill>
        </p:spPr>
      </p:sp>
      <p:sp>
        <p:nvSpPr>
          <p:cNvPr name="Freeform 5" id="5"/>
          <p:cNvSpPr/>
          <p:nvPr/>
        </p:nvSpPr>
        <p:spPr>
          <a:xfrm flipH="true" flipV="false" rot="0">
            <a:off x="780099" y="2994489"/>
            <a:ext cx="2831322" cy="4298022"/>
          </a:xfrm>
          <a:custGeom>
            <a:avLst/>
            <a:gdLst/>
            <a:ahLst/>
            <a:cxnLst/>
            <a:rect r="r" b="b" t="t" l="l"/>
            <a:pathLst>
              <a:path h="4298022" w="2831322">
                <a:moveTo>
                  <a:pt x="2831322" y="0"/>
                </a:moveTo>
                <a:lnTo>
                  <a:pt x="0" y="0"/>
                </a:lnTo>
                <a:lnTo>
                  <a:pt x="0" y="4298022"/>
                </a:lnTo>
                <a:lnTo>
                  <a:pt x="2831322" y="4298022"/>
                </a:lnTo>
                <a:lnTo>
                  <a:pt x="2831322" y="0"/>
                </a:lnTo>
                <a:close/>
              </a:path>
            </a:pathLst>
          </a:custGeom>
          <a:blipFill>
            <a:blip r:embed="rId6"/>
            <a:stretch>
              <a:fillRect l="0" t="0" r="0" b="0"/>
            </a:stretch>
          </a:blipFill>
        </p:spPr>
      </p:sp>
      <p:sp>
        <p:nvSpPr>
          <p:cNvPr name="TextBox 6" id="6"/>
          <p:cNvSpPr txBox="true"/>
          <p:nvPr/>
        </p:nvSpPr>
        <p:spPr>
          <a:xfrm rot="0">
            <a:off x="3251577" y="1200150"/>
            <a:ext cx="11784846" cy="1642822"/>
          </a:xfrm>
          <a:prstGeom prst="rect">
            <a:avLst/>
          </a:prstGeom>
        </p:spPr>
        <p:txBody>
          <a:bodyPr anchor="t" rtlCol="false" tIns="0" lIns="0" bIns="0" rIns="0">
            <a:spAutoFit/>
          </a:bodyPr>
          <a:lstStyle/>
          <a:p>
            <a:pPr algn="ctr">
              <a:lnSpc>
                <a:spcPts val="12418"/>
              </a:lnSpc>
            </a:pPr>
            <a:r>
              <a:rPr lang="en-US" sz="11941">
                <a:solidFill>
                  <a:srgbClr val="F7CA37"/>
                </a:solidFill>
                <a:latin typeface="Bangers"/>
                <a:ea typeface="Bangers"/>
                <a:cs typeface="Bangers"/>
                <a:sym typeface="Bangers"/>
              </a:rPr>
              <a:t>YOUR SUPER HERO BASE</a:t>
            </a:r>
          </a:p>
        </p:txBody>
      </p:sp>
      <p:grpSp>
        <p:nvGrpSpPr>
          <p:cNvPr name="Group 7" id="7"/>
          <p:cNvGrpSpPr/>
          <p:nvPr/>
        </p:nvGrpSpPr>
        <p:grpSpPr>
          <a:xfrm rot="0">
            <a:off x="5643018" y="3318941"/>
            <a:ext cx="12170409" cy="6433397"/>
            <a:chOff x="0" y="0"/>
            <a:chExt cx="16227212" cy="8577863"/>
          </a:xfrm>
        </p:grpSpPr>
        <p:grpSp>
          <p:nvGrpSpPr>
            <p:cNvPr name="Group 8" id="8"/>
            <p:cNvGrpSpPr/>
            <p:nvPr/>
          </p:nvGrpSpPr>
          <p:grpSpPr>
            <a:xfrm rot="0">
              <a:off x="0" y="0"/>
              <a:ext cx="16227212" cy="8577863"/>
              <a:chOff x="0" y="0"/>
              <a:chExt cx="5710187" cy="3018461"/>
            </a:xfrm>
          </p:grpSpPr>
          <p:sp>
            <p:nvSpPr>
              <p:cNvPr name="Freeform 9" id="9"/>
              <p:cNvSpPr/>
              <p:nvPr/>
            </p:nvSpPr>
            <p:spPr>
              <a:xfrm flipH="false" flipV="false" rot="0">
                <a:off x="0" y="0"/>
                <a:ext cx="5710187" cy="3018461"/>
              </a:xfrm>
              <a:custGeom>
                <a:avLst/>
                <a:gdLst/>
                <a:ahLst/>
                <a:cxnLst/>
                <a:rect r="r" b="b" t="t" l="l"/>
                <a:pathLst>
                  <a:path h="3018461" w="5710187">
                    <a:moveTo>
                      <a:pt x="0" y="0"/>
                    </a:moveTo>
                    <a:lnTo>
                      <a:pt x="5710187" y="0"/>
                    </a:lnTo>
                    <a:lnTo>
                      <a:pt x="5710187" y="3018461"/>
                    </a:lnTo>
                    <a:lnTo>
                      <a:pt x="0" y="3018461"/>
                    </a:lnTo>
                    <a:close/>
                  </a:path>
                </a:pathLst>
              </a:custGeom>
              <a:solidFill>
                <a:srgbClr val="FFFFFF"/>
              </a:solidFill>
              <a:ln w="57150" cap="sq">
                <a:solidFill>
                  <a:srgbClr val="000000"/>
                </a:solidFill>
                <a:prstDash val="solid"/>
                <a:miter/>
              </a:ln>
            </p:spPr>
          </p:sp>
          <p:sp>
            <p:nvSpPr>
              <p:cNvPr name="TextBox 10" id="10"/>
              <p:cNvSpPr txBox="true"/>
              <p:nvPr/>
            </p:nvSpPr>
            <p:spPr>
              <a:xfrm>
                <a:off x="0" y="-19050"/>
                <a:ext cx="5710187" cy="3037511"/>
              </a:xfrm>
              <a:prstGeom prst="rect">
                <a:avLst/>
              </a:prstGeom>
            </p:spPr>
            <p:txBody>
              <a:bodyPr anchor="ctr" rtlCol="false" tIns="32347" lIns="32347" bIns="32347" rIns="32347"/>
              <a:lstStyle/>
              <a:p>
                <a:pPr algn="ctr">
                  <a:lnSpc>
                    <a:spcPts val="1248"/>
                  </a:lnSpc>
                  <a:spcBef>
                    <a:spcPct val="0"/>
                  </a:spcBef>
                </a:pPr>
              </a:p>
            </p:txBody>
          </p:sp>
        </p:grpSp>
        <p:sp>
          <p:nvSpPr>
            <p:cNvPr name="TextBox 11" id="11"/>
            <p:cNvSpPr txBox="true"/>
            <p:nvPr/>
          </p:nvSpPr>
          <p:spPr>
            <a:xfrm rot="0">
              <a:off x="406294" y="1060678"/>
              <a:ext cx="15209313" cy="3418840"/>
            </a:xfrm>
            <a:prstGeom prst="rect">
              <a:avLst/>
            </a:prstGeom>
          </p:spPr>
          <p:txBody>
            <a:bodyPr anchor="t" rtlCol="false" tIns="0" lIns="0" bIns="0" rIns="0">
              <a:spAutoFit/>
            </a:bodyPr>
            <a:lstStyle/>
            <a:p>
              <a:pPr algn="ctr">
                <a:lnSpc>
                  <a:spcPts val="6719"/>
                </a:lnSpc>
              </a:pPr>
              <a:r>
                <a:rPr lang="en-US" sz="4800">
                  <a:solidFill>
                    <a:srgbClr val="000000"/>
                  </a:solidFill>
                  <a:latin typeface="Adobe Garamond Pro 1"/>
                  <a:ea typeface="Adobe Garamond Pro 1"/>
                  <a:cs typeface="Adobe Garamond Pro 1"/>
                  <a:sym typeface="Adobe Garamond Pro 1"/>
                </a:rPr>
                <a:t>Only talk online with people you know in real life — like superheroes only let trusted friends in their base!</a:t>
              </a:r>
            </a:p>
          </p:txBody>
        </p:sp>
        <p:sp>
          <p:nvSpPr>
            <p:cNvPr name="TextBox 12" id="12"/>
            <p:cNvSpPr txBox="true"/>
            <p:nvPr/>
          </p:nvSpPr>
          <p:spPr>
            <a:xfrm rot="0">
              <a:off x="539509" y="4955923"/>
              <a:ext cx="14942883" cy="3418840"/>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latin typeface="Adobe Garamond Pro 1"/>
                  <a:ea typeface="Adobe Garamond Pro 1"/>
                  <a:cs typeface="Adobe Garamond Pro 1"/>
                  <a:sym typeface="Adobe Garamond Pro 1"/>
                </a:rPr>
                <a:t>If someone tries to contact you, alert your “guard” (parents, teacher, or trusted adult).</a:t>
              </a:r>
            </a:p>
            <a:p>
              <a:pPr algn="ctr">
                <a:lnSpc>
                  <a:spcPts val="6719"/>
                </a:lnSpc>
                <a:spcBef>
                  <a:spcPct val="0"/>
                </a:spcBef>
              </a:pPr>
            </a:p>
          </p:txBody>
        </p:sp>
      </p:gr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96281" y="-560381"/>
            <a:ext cx="23662952" cy="11297453"/>
          </a:xfrm>
          <a:custGeom>
            <a:avLst/>
            <a:gdLst/>
            <a:ahLst/>
            <a:cxnLst/>
            <a:rect r="r" b="b" t="t" l="l"/>
            <a:pathLst>
              <a:path h="11297453" w="23662952">
                <a:moveTo>
                  <a:pt x="0" y="0"/>
                </a:moveTo>
                <a:lnTo>
                  <a:pt x="23662952" y="0"/>
                </a:lnTo>
                <a:lnTo>
                  <a:pt x="23662952" y="11297454"/>
                </a:lnTo>
                <a:lnTo>
                  <a:pt x="0" y="11297454"/>
                </a:lnTo>
                <a:lnTo>
                  <a:pt x="0" y="0"/>
                </a:lnTo>
                <a:close/>
              </a:path>
            </a:pathLst>
          </a:custGeom>
          <a:blipFill>
            <a:blip r:embed="rId3">
              <a:alphaModFix amt="35000"/>
            </a:blip>
            <a:stretch>
              <a:fillRect l="0" t="-14270" r="-3359" b="-7505"/>
            </a:stretch>
          </a:blipFill>
        </p:spPr>
      </p:sp>
      <p:grpSp>
        <p:nvGrpSpPr>
          <p:cNvPr name="Group 3" id="3"/>
          <p:cNvGrpSpPr/>
          <p:nvPr/>
        </p:nvGrpSpPr>
        <p:grpSpPr>
          <a:xfrm rot="0">
            <a:off x="2436919" y="3497778"/>
            <a:ext cx="13414162" cy="6626020"/>
            <a:chOff x="0" y="0"/>
            <a:chExt cx="6293739" cy="3108837"/>
          </a:xfrm>
        </p:grpSpPr>
        <p:sp>
          <p:nvSpPr>
            <p:cNvPr name="Freeform 4" id="4"/>
            <p:cNvSpPr/>
            <p:nvPr/>
          </p:nvSpPr>
          <p:spPr>
            <a:xfrm flipH="false" flipV="false" rot="0">
              <a:off x="0" y="0"/>
              <a:ext cx="6293739" cy="3108837"/>
            </a:xfrm>
            <a:custGeom>
              <a:avLst/>
              <a:gdLst/>
              <a:ahLst/>
              <a:cxnLst/>
              <a:rect r="r" b="b" t="t" l="l"/>
              <a:pathLst>
                <a:path h="3108837" w="6293739">
                  <a:moveTo>
                    <a:pt x="0" y="0"/>
                  </a:moveTo>
                  <a:lnTo>
                    <a:pt x="6293739" y="0"/>
                  </a:lnTo>
                  <a:lnTo>
                    <a:pt x="6293739" y="3108837"/>
                  </a:lnTo>
                  <a:lnTo>
                    <a:pt x="0" y="3108837"/>
                  </a:lnTo>
                  <a:close/>
                </a:path>
              </a:pathLst>
            </a:custGeom>
            <a:solidFill>
              <a:srgbClr val="FFFFFF"/>
            </a:solidFill>
            <a:ln w="57150" cap="sq">
              <a:solidFill>
                <a:srgbClr val="000000"/>
              </a:solidFill>
              <a:prstDash val="solid"/>
              <a:miter/>
            </a:ln>
          </p:spPr>
        </p:sp>
        <p:sp>
          <p:nvSpPr>
            <p:cNvPr name="TextBox 5" id="5"/>
            <p:cNvSpPr txBox="true"/>
            <p:nvPr/>
          </p:nvSpPr>
          <p:spPr>
            <a:xfrm>
              <a:off x="0" y="-19050"/>
              <a:ext cx="6293739" cy="3127887"/>
            </a:xfrm>
            <a:prstGeom prst="rect">
              <a:avLst/>
            </a:prstGeom>
          </p:spPr>
          <p:txBody>
            <a:bodyPr anchor="ctr" rtlCol="false" tIns="32347" lIns="32347" bIns="32347" rIns="32347"/>
            <a:lstStyle/>
            <a:p>
              <a:pPr algn="ctr">
                <a:lnSpc>
                  <a:spcPts val="1248"/>
                </a:lnSpc>
                <a:spcBef>
                  <a:spcPct val="0"/>
                </a:spcBef>
              </a:pPr>
            </a:p>
          </p:txBody>
        </p:sp>
      </p:grpSp>
      <p:sp>
        <p:nvSpPr>
          <p:cNvPr name="Freeform 6" id="6"/>
          <p:cNvSpPr/>
          <p:nvPr/>
        </p:nvSpPr>
        <p:spPr>
          <a:xfrm flipH="false" flipV="false" rot="0">
            <a:off x="15189795" y="9745515"/>
            <a:ext cx="3536432" cy="508362"/>
          </a:xfrm>
          <a:custGeom>
            <a:avLst/>
            <a:gdLst/>
            <a:ahLst/>
            <a:cxnLst/>
            <a:rect r="r" b="b" t="t" l="l"/>
            <a:pathLst>
              <a:path h="508362" w="3536432">
                <a:moveTo>
                  <a:pt x="0" y="0"/>
                </a:moveTo>
                <a:lnTo>
                  <a:pt x="3536432" y="0"/>
                </a:lnTo>
                <a:lnTo>
                  <a:pt x="3536432" y="508362"/>
                </a:lnTo>
                <a:lnTo>
                  <a:pt x="0" y="5083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3140460" y="1133475"/>
            <a:ext cx="12007080" cy="2153286"/>
          </a:xfrm>
          <a:prstGeom prst="rect">
            <a:avLst/>
          </a:prstGeom>
        </p:spPr>
        <p:txBody>
          <a:bodyPr anchor="t" rtlCol="false" tIns="0" lIns="0" bIns="0" rIns="0">
            <a:spAutoFit/>
          </a:bodyPr>
          <a:lstStyle/>
          <a:p>
            <a:pPr algn="ctr">
              <a:lnSpc>
                <a:spcPts val="8320"/>
              </a:lnSpc>
            </a:pPr>
            <a:r>
              <a:rPr lang="en-US" sz="8000">
                <a:solidFill>
                  <a:srgbClr val="B5121B"/>
                </a:solidFill>
                <a:latin typeface="Bangers"/>
                <a:ea typeface="Bangers"/>
                <a:cs typeface="Bangers"/>
                <a:sym typeface="Bangers"/>
              </a:rPr>
              <a:t>WATCH OUT FOR ONLINE DISGUISES AND TRICKY SITUATIONS</a:t>
            </a:r>
          </a:p>
        </p:txBody>
      </p:sp>
      <p:sp>
        <p:nvSpPr>
          <p:cNvPr name="TextBox 8" id="8"/>
          <p:cNvSpPr txBox="true"/>
          <p:nvPr/>
        </p:nvSpPr>
        <p:spPr>
          <a:xfrm rot="0">
            <a:off x="11332990" y="6997441"/>
            <a:ext cx="3977126" cy="1621790"/>
          </a:xfrm>
          <a:prstGeom prst="rect">
            <a:avLst/>
          </a:prstGeom>
        </p:spPr>
        <p:txBody>
          <a:bodyPr anchor="t" rtlCol="false" tIns="0" lIns="0" bIns="0" rIns="0">
            <a:spAutoFit/>
          </a:bodyPr>
          <a:lstStyle/>
          <a:p>
            <a:pPr algn="ctr">
              <a:lnSpc>
                <a:spcPts val="6159"/>
              </a:lnSpc>
            </a:pPr>
            <a:r>
              <a:rPr lang="en-US" sz="4399">
                <a:solidFill>
                  <a:srgbClr val="000000"/>
                </a:solidFill>
                <a:latin typeface="Adobe Garamond Pro 1"/>
                <a:ea typeface="Adobe Garamond Pro 1"/>
                <a:cs typeface="Adobe Garamond Pro 1"/>
                <a:sym typeface="Adobe Garamond Pro 1"/>
              </a:rPr>
              <a:t> Tell a trusted adult!</a:t>
            </a:r>
          </a:p>
        </p:txBody>
      </p:sp>
      <p:sp>
        <p:nvSpPr>
          <p:cNvPr name="Freeform 9" id="9"/>
          <p:cNvSpPr/>
          <p:nvPr/>
        </p:nvSpPr>
        <p:spPr>
          <a:xfrm flipH="true" flipV="false" rot="-1130702">
            <a:off x="9364575" y="4779375"/>
            <a:ext cx="10564532" cy="6475178"/>
          </a:xfrm>
          <a:custGeom>
            <a:avLst/>
            <a:gdLst/>
            <a:ahLst/>
            <a:cxnLst/>
            <a:rect r="r" b="b" t="t" l="l"/>
            <a:pathLst>
              <a:path h="6475178" w="10564532">
                <a:moveTo>
                  <a:pt x="10564532" y="0"/>
                </a:moveTo>
                <a:lnTo>
                  <a:pt x="0" y="0"/>
                </a:lnTo>
                <a:lnTo>
                  <a:pt x="0" y="6475178"/>
                </a:lnTo>
                <a:lnTo>
                  <a:pt x="10564532" y="6475178"/>
                </a:lnTo>
                <a:lnTo>
                  <a:pt x="105645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5310116" y="9312570"/>
            <a:ext cx="2977884" cy="974430"/>
          </a:xfrm>
          <a:custGeom>
            <a:avLst/>
            <a:gdLst/>
            <a:ahLst/>
            <a:cxnLst/>
            <a:rect r="r" b="b" t="t" l="l"/>
            <a:pathLst>
              <a:path h="974430" w="2977884">
                <a:moveTo>
                  <a:pt x="0" y="0"/>
                </a:moveTo>
                <a:lnTo>
                  <a:pt x="2977884" y="0"/>
                </a:lnTo>
                <a:lnTo>
                  <a:pt x="2977884" y="974430"/>
                </a:lnTo>
                <a:lnTo>
                  <a:pt x="0" y="974430"/>
                </a:lnTo>
                <a:lnTo>
                  <a:pt x="0" y="0"/>
                </a:lnTo>
                <a:close/>
              </a:path>
            </a:pathLst>
          </a:custGeom>
          <a:blipFill>
            <a:blip r:embed="rId8"/>
            <a:stretch>
              <a:fillRect l="0" t="0" r="0" b="0"/>
            </a:stretch>
          </a:blipFill>
        </p:spPr>
      </p:sp>
      <p:sp>
        <p:nvSpPr>
          <p:cNvPr name="Freeform 11" id="11"/>
          <p:cNvSpPr/>
          <p:nvPr/>
        </p:nvSpPr>
        <p:spPr>
          <a:xfrm flipH="false" flipV="false" rot="0">
            <a:off x="-463383" y="6477092"/>
            <a:ext cx="2528827" cy="3809908"/>
          </a:xfrm>
          <a:custGeom>
            <a:avLst/>
            <a:gdLst/>
            <a:ahLst/>
            <a:cxnLst/>
            <a:rect r="r" b="b" t="t" l="l"/>
            <a:pathLst>
              <a:path h="3809908" w="2528827">
                <a:moveTo>
                  <a:pt x="0" y="0"/>
                </a:moveTo>
                <a:lnTo>
                  <a:pt x="2528827" y="0"/>
                </a:lnTo>
                <a:lnTo>
                  <a:pt x="2528827" y="3809908"/>
                </a:lnTo>
                <a:lnTo>
                  <a:pt x="0" y="38099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2" id="12"/>
          <p:cNvGrpSpPr/>
          <p:nvPr/>
        </p:nvGrpSpPr>
        <p:grpSpPr>
          <a:xfrm rot="0">
            <a:off x="8601955" y="4220115"/>
            <a:ext cx="2672584" cy="1736461"/>
            <a:chOff x="0" y="0"/>
            <a:chExt cx="812800" cy="528101"/>
          </a:xfrm>
        </p:grpSpPr>
        <p:sp>
          <p:nvSpPr>
            <p:cNvPr name="Freeform 13" id="13"/>
            <p:cNvSpPr/>
            <p:nvPr/>
          </p:nvSpPr>
          <p:spPr>
            <a:xfrm flipH="false" flipV="false" rot="0">
              <a:off x="0" y="0"/>
              <a:ext cx="812800" cy="528101"/>
            </a:xfrm>
            <a:custGeom>
              <a:avLst/>
              <a:gdLst/>
              <a:ahLst/>
              <a:cxnLst/>
              <a:rect r="r" b="b" t="t" l="l"/>
              <a:pathLst>
                <a:path h="528101" w="812800">
                  <a:moveTo>
                    <a:pt x="812800" y="264051"/>
                  </a:moveTo>
                  <a:lnTo>
                    <a:pt x="406400" y="0"/>
                  </a:lnTo>
                  <a:lnTo>
                    <a:pt x="406400" y="203200"/>
                  </a:lnTo>
                  <a:lnTo>
                    <a:pt x="0" y="203200"/>
                  </a:lnTo>
                  <a:lnTo>
                    <a:pt x="0" y="324901"/>
                  </a:lnTo>
                  <a:lnTo>
                    <a:pt x="406400" y="324901"/>
                  </a:lnTo>
                  <a:lnTo>
                    <a:pt x="406400" y="528101"/>
                  </a:lnTo>
                  <a:lnTo>
                    <a:pt x="812800" y="264051"/>
                  </a:lnTo>
                  <a:close/>
                </a:path>
              </a:pathLst>
            </a:custGeom>
            <a:solidFill>
              <a:srgbClr val="B5121B"/>
            </a:solidFill>
          </p:spPr>
        </p:sp>
        <p:sp>
          <p:nvSpPr>
            <p:cNvPr name="TextBox 14" id="14"/>
            <p:cNvSpPr txBox="true"/>
            <p:nvPr/>
          </p:nvSpPr>
          <p:spPr>
            <a:xfrm>
              <a:off x="0" y="155575"/>
              <a:ext cx="711200" cy="169326"/>
            </a:xfrm>
            <a:prstGeom prst="rect">
              <a:avLst/>
            </a:prstGeom>
          </p:spPr>
          <p:txBody>
            <a:bodyPr anchor="ctr" rtlCol="false" tIns="50800" lIns="50800" bIns="50800" rIns="50800"/>
            <a:lstStyle/>
            <a:p>
              <a:pPr algn="ctr">
                <a:lnSpc>
                  <a:spcPts val="3079"/>
                </a:lnSpc>
              </a:pPr>
            </a:p>
          </p:txBody>
        </p:sp>
      </p:grpSp>
      <p:sp>
        <p:nvSpPr>
          <p:cNvPr name="Freeform 15" id="15"/>
          <p:cNvSpPr/>
          <p:nvPr/>
        </p:nvSpPr>
        <p:spPr>
          <a:xfrm flipH="true" flipV="false" rot="0">
            <a:off x="271463" y="4808855"/>
            <a:ext cx="3587962" cy="1946469"/>
          </a:xfrm>
          <a:custGeom>
            <a:avLst/>
            <a:gdLst/>
            <a:ahLst/>
            <a:cxnLst/>
            <a:rect r="r" b="b" t="t" l="l"/>
            <a:pathLst>
              <a:path h="1946469" w="3587962">
                <a:moveTo>
                  <a:pt x="3587962" y="0"/>
                </a:moveTo>
                <a:lnTo>
                  <a:pt x="0" y="0"/>
                </a:lnTo>
                <a:lnTo>
                  <a:pt x="0" y="1946469"/>
                </a:lnTo>
                <a:lnTo>
                  <a:pt x="3587962" y="1946469"/>
                </a:lnTo>
                <a:lnTo>
                  <a:pt x="3587962"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368572" y="4925141"/>
            <a:ext cx="3303036" cy="1263142"/>
          </a:xfrm>
          <a:prstGeom prst="rect">
            <a:avLst/>
          </a:prstGeom>
        </p:spPr>
        <p:txBody>
          <a:bodyPr anchor="t" rtlCol="false" tIns="0" lIns="0" bIns="0" rIns="0">
            <a:spAutoFit/>
          </a:bodyPr>
          <a:lstStyle/>
          <a:p>
            <a:pPr algn="ctr">
              <a:lnSpc>
                <a:spcPts val="3163"/>
              </a:lnSpc>
            </a:pPr>
            <a:r>
              <a:rPr lang="en-US" sz="2799">
                <a:solidFill>
                  <a:srgbClr val="000000"/>
                </a:solidFill>
                <a:latin typeface="Adobe Garamond Pro 1"/>
                <a:ea typeface="Adobe Garamond Pro 1"/>
                <a:cs typeface="Adobe Garamond Pro 1"/>
                <a:sym typeface="Adobe Garamond Pro 1"/>
              </a:rPr>
              <a:t>It’s never your fault if someone tries to </a:t>
            </a:r>
          </a:p>
          <a:p>
            <a:pPr algn="ctr">
              <a:lnSpc>
                <a:spcPts val="3163"/>
              </a:lnSpc>
            </a:pPr>
            <a:r>
              <a:rPr lang="en-US" sz="2799">
                <a:solidFill>
                  <a:srgbClr val="000000"/>
                </a:solidFill>
                <a:latin typeface="Adobe Garamond Pro 1"/>
                <a:ea typeface="Adobe Garamond Pro 1"/>
                <a:cs typeface="Adobe Garamond Pro 1"/>
                <a:sym typeface="Adobe Garamond Pro 1"/>
              </a:rPr>
              <a:t>trick you.</a:t>
            </a:r>
          </a:p>
        </p:txBody>
      </p:sp>
      <p:sp>
        <p:nvSpPr>
          <p:cNvPr name="TextBox 17" id="17"/>
          <p:cNvSpPr txBox="true"/>
          <p:nvPr/>
        </p:nvSpPr>
        <p:spPr>
          <a:xfrm rot="0">
            <a:off x="3530123" y="4086765"/>
            <a:ext cx="4911675" cy="1980119"/>
          </a:xfrm>
          <a:prstGeom prst="rect">
            <a:avLst/>
          </a:prstGeom>
        </p:spPr>
        <p:txBody>
          <a:bodyPr anchor="t" rtlCol="false" tIns="0" lIns="0" bIns="0" rIns="0">
            <a:spAutoFit/>
          </a:bodyPr>
          <a:lstStyle/>
          <a:p>
            <a:pPr algn="ctr">
              <a:lnSpc>
                <a:spcPts val="5098"/>
              </a:lnSpc>
              <a:spcBef>
                <a:spcPct val="0"/>
              </a:spcBef>
            </a:pPr>
            <a:r>
              <a:rPr lang="en-US" sz="3641">
                <a:solidFill>
                  <a:srgbClr val="000000"/>
                </a:solidFill>
                <a:latin typeface="Adobe Garamond Pro 1"/>
                <a:ea typeface="Adobe Garamond Pro 1"/>
                <a:cs typeface="Adobe Garamond Pro 1"/>
                <a:sym typeface="Adobe Garamond Pro 1"/>
              </a:rPr>
              <a:t>If s</a:t>
            </a:r>
            <a:r>
              <a:rPr lang="en-US" sz="3641">
                <a:solidFill>
                  <a:srgbClr val="000000"/>
                </a:solidFill>
                <a:latin typeface="Adobe Garamond Pro 1"/>
                <a:ea typeface="Adobe Garamond Pro 1"/>
                <a:cs typeface="Adobe Garamond Pro 1"/>
                <a:sym typeface="Adobe Garamond Pro 1"/>
              </a:rPr>
              <a:t>omeone asks you to do something that feels weird or sneaky...</a:t>
            </a:r>
          </a:p>
        </p:txBody>
      </p:sp>
      <p:sp>
        <p:nvSpPr>
          <p:cNvPr name="TextBox 18" id="18"/>
          <p:cNvSpPr txBox="true"/>
          <p:nvPr/>
        </p:nvSpPr>
        <p:spPr>
          <a:xfrm rot="0">
            <a:off x="11661783" y="4637405"/>
            <a:ext cx="3319540" cy="840740"/>
          </a:xfrm>
          <a:prstGeom prst="rect">
            <a:avLst/>
          </a:prstGeom>
        </p:spPr>
        <p:txBody>
          <a:bodyPr anchor="t" rtlCol="false" tIns="0" lIns="0" bIns="0" rIns="0">
            <a:spAutoFit/>
          </a:bodyPr>
          <a:lstStyle/>
          <a:p>
            <a:pPr algn="ctr">
              <a:lnSpc>
                <a:spcPts val="6159"/>
              </a:lnSpc>
              <a:spcBef>
                <a:spcPct val="0"/>
              </a:spcBef>
            </a:pPr>
            <a:r>
              <a:rPr lang="en-US" sz="4399">
                <a:solidFill>
                  <a:srgbClr val="000000"/>
                </a:solidFill>
                <a:latin typeface="Adobe Garamond Pro 1"/>
                <a:ea typeface="Adobe Garamond Pro 1"/>
                <a:cs typeface="Adobe Garamond Pro 1"/>
                <a:sym typeface="Adobe Garamond Pro 1"/>
              </a:rPr>
              <a:t>SPEAK UP!</a:t>
            </a:r>
          </a:p>
        </p:txBody>
      </p:sp>
      <p:sp>
        <p:nvSpPr>
          <p:cNvPr name="TextBox 19" id="19"/>
          <p:cNvSpPr txBox="true"/>
          <p:nvPr/>
        </p:nvSpPr>
        <p:spPr>
          <a:xfrm rot="0">
            <a:off x="3456723" y="7026016"/>
            <a:ext cx="5058476" cy="1978368"/>
          </a:xfrm>
          <a:prstGeom prst="rect">
            <a:avLst/>
          </a:prstGeom>
        </p:spPr>
        <p:txBody>
          <a:bodyPr anchor="t" rtlCol="false" tIns="0" lIns="0" bIns="0" rIns="0">
            <a:spAutoFit/>
          </a:bodyPr>
          <a:lstStyle/>
          <a:p>
            <a:pPr algn="ctr">
              <a:lnSpc>
                <a:spcPts val="5067"/>
              </a:lnSpc>
            </a:pPr>
            <a:r>
              <a:rPr lang="en-US" sz="3619">
                <a:solidFill>
                  <a:srgbClr val="000000"/>
                </a:solidFill>
                <a:latin typeface="Adobe Garamond Pro 1"/>
                <a:ea typeface="Adobe Garamond Pro 1"/>
                <a:cs typeface="Adobe Garamond Pro 1"/>
                <a:sym typeface="Adobe Garamond Pro 1"/>
              </a:rPr>
              <a:t>If</a:t>
            </a:r>
            <a:r>
              <a:rPr lang="en-US" sz="3619">
                <a:solidFill>
                  <a:srgbClr val="000000"/>
                </a:solidFill>
                <a:latin typeface="Adobe Garamond Pro 1"/>
                <a:ea typeface="Adobe Garamond Pro 1"/>
                <a:cs typeface="Adobe Garamond Pro 1"/>
                <a:sym typeface="Adobe Garamond Pro 1"/>
              </a:rPr>
              <a:t> someone asks for pictures, or makes you uncomfortable...</a:t>
            </a:r>
          </a:p>
        </p:txBody>
      </p:sp>
      <p:grpSp>
        <p:nvGrpSpPr>
          <p:cNvPr name="Group 20" id="20"/>
          <p:cNvGrpSpPr/>
          <p:nvPr/>
        </p:nvGrpSpPr>
        <p:grpSpPr>
          <a:xfrm rot="0">
            <a:off x="8660406" y="7025830"/>
            <a:ext cx="2672584" cy="1736461"/>
            <a:chOff x="0" y="0"/>
            <a:chExt cx="812800" cy="528101"/>
          </a:xfrm>
        </p:grpSpPr>
        <p:sp>
          <p:nvSpPr>
            <p:cNvPr name="Freeform 21" id="21"/>
            <p:cNvSpPr/>
            <p:nvPr/>
          </p:nvSpPr>
          <p:spPr>
            <a:xfrm flipH="false" flipV="false" rot="0">
              <a:off x="0" y="0"/>
              <a:ext cx="812800" cy="528101"/>
            </a:xfrm>
            <a:custGeom>
              <a:avLst/>
              <a:gdLst/>
              <a:ahLst/>
              <a:cxnLst/>
              <a:rect r="r" b="b" t="t" l="l"/>
              <a:pathLst>
                <a:path h="528101" w="812800">
                  <a:moveTo>
                    <a:pt x="812800" y="264051"/>
                  </a:moveTo>
                  <a:lnTo>
                    <a:pt x="406400" y="0"/>
                  </a:lnTo>
                  <a:lnTo>
                    <a:pt x="406400" y="203200"/>
                  </a:lnTo>
                  <a:lnTo>
                    <a:pt x="0" y="203200"/>
                  </a:lnTo>
                  <a:lnTo>
                    <a:pt x="0" y="324901"/>
                  </a:lnTo>
                  <a:lnTo>
                    <a:pt x="406400" y="324901"/>
                  </a:lnTo>
                  <a:lnTo>
                    <a:pt x="406400" y="528101"/>
                  </a:lnTo>
                  <a:lnTo>
                    <a:pt x="812800" y="264051"/>
                  </a:lnTo>
                  <a:close/>
                </a:path>
              </a:pathLst>
            </a:custGeom>
            <a:solidFill>
              <a:srgbClr val="B5121B"/>
            </a:solidFill>
          </p:spPr>
        </p:sp>
        <p:sp>
          <p:nvSpPr>
            <p:cNvPr name="TextBox 22" id="22"/>
            <p:cNvSpPr txBox="true"/>
            <p:nvPr/>
          </p:nvSpPr>
          <p:spPr>
            <a:xfrm>
              <a:off x="0" y="155575"/>
              <a:ext cx="711200" cy="169326"/>
            </a:xfrm>
            <a:prstGeom prst="rect">
              <a:avLst/>
            </a:prstGeom>
          </p:spPr>
          <p:txBody>
            <a:bodyPr anchor="ctr" rtlCol="false" tIns="50800" lIns="50800" bIns="50800" rIns="50800"/>
            <a:lstStyle/>
            <a:p>
              <a:pPr algn="ctr">
                <a:lnSpc>
                  <a:spcPts val="3079"/>
                </a:lnSpc>
              </a:pPr>
            </a:p>
          </p:txBody>
        </p:sp>
      </p:gr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3B3B3"/>
        </a:solidFill>
      </p:bgPr>
    </p:bg>
    <p:spTree>
      <p:nvGrpSpPr>
        <p:cNvPr id="1" name=""/>
        <p:cNvGrpSpPr/>
        <p:nvPr/>
      </p:nvGrpSpPr>
      <p:grpSpPr>
        <a:xfrm>
          <a:off x="0" y="0"/>
          <a:ext cx="0" cy="0"/>
          <a:chOff x="0" y="0"/>
          <a:chExt cx="0" cy="0"/>
        </a:xfrm>
      </p:grpSpPr>
      <p:grpSp>
        <p:nvGrpSpPr>
          <p:cNvPr name="Group 2" id="2"/>
          <p:cNvGrpSpPr/>
          <p:nvPr/>
        </p:nvGrpSpPr>
        <p:grpSpPr>
          <a:xfrm rot="0">
            <a:off x="1181619" y="3831595"/>
            <a:ext cx="15924762" cy="4527030"/>
            <a:chOff x="0" y="0"/>
            <a:chExt cx="7471677" cy="2124020"/>
          </a:xfrm>
        </p:grpSpPr>
        <p:sp>
          <p:nvSpPr>
            <p:cNvPr name="Freeform 3" id="3"/>
            <p:cNvSpPr/>
            <p:nvPr/>
          </p:nvSpPr>
          <p:spPr>
            <a:xfrm flipH="false" flipV="false" rot="0">
              <a:off x="0" y="0"/>
              <a:ext cx="7471677" cy="2124020"/>
            </a:xfrm>
            <a:custGeom>
              <a:avLst/>
              <a:gdLst/>
              <a:ahLst/>
              <a:cxnLst/>
              <a:rect r="r" b="b" t="t" l="l"/>
              <a:pathLst>
                <a:path h="2124020" w="7471677">
                  <a:moveTo>
                    <a:pt x="0" y="0"/>
                  </a:moveTo>
                  <a:lnTo>
                    <a:pt x="7471677" y="0"/>
                  </a:lnTo>
                  <a:lnTo>
                    <a:pt x="7471677" y="2124020"/>
                  </a:lnTo>
                  <a:lnTo>
                    <a:pt x="0" y="2124020"/>
                  </a:lnTo>
                  <a:close/>
                </a:path>
              </a:pathLst>
            </a:custGeom>
            <a:solidFill>
              <a:srgbClr val="FFFFFF"/>
            </a:solidFill>
            <a:ln w="57150" cap="sq">
              <a:solidFill>
                <a:srgbClr val="000000"/>
              </a:solidFill>
              <a:prstDash val="solid"/>
              <a:miter/>
            </a:ln>
          </p:spPr>
        </p:sp>
        <p:sp>
          <p:nvSpPr>
            <p:cNvPr name="TextBox 4" id="4"/>
            <p:cNvSpPr txBox="true"/>
            <p:nvPr/>
          </p:nvSpPr>
          <p:spPr>
            <a:xfrm>
              <a:off x="0" y="-19050"/>
              <a:ext cx="7471677" cy="2143070"/>
            </a:xfrm>
            <a:prstGeom prst="rect">
              <a:avLst/>
            </a:prstGeom>
          </p:spPr>
          <p:txBody>
            <a:bodyPr anchor="ctr" rtlCol="false" tIns="32347" lIns="32347" bIns="32347" rIns="32347"/>
            <a:lstStyle/>
            <a:p>
              <a:pPr algn="ctr">
                <a:lnSpc>
                  <a:spcPts val="1248"/>
                </a:lnSpc>
                <a:spcBef>
                  <a:spcPct val="0"/>
                </a:spcBef>
              </a:pPr>
            </a:p>
          </p:txBody>
        </p:sp>
      </p:grpSp>
      <p:sp>
        <p:nvSpPr>
          <p:cNvPr name="Freeform 5" id="5"/>
          <p:cNvSpPr/>
          <p:nvPr/>
        </p:nvSpPr>
        <p:spPr>
          <a:xfrm flipH="false" flipV="false" rot="969997">
            <a:off x="14437221" y="3457531"/>
            <a:ext cx="3897108" cy="2952059"/>
          </a:xfrm>
          <a:custGeom>
            <a:avLst/>
            <a:gdLst/>
            <a:ahLst/>
            <a:cxnLst/>
            <a:rect r="r" b="b" t="t" l="l"/>
            <a:pathLst>
              <a:path h="2952059" w="3897108">
                <a:moveTo>
                  <a:pt x="0" y="0"/>
                </a:moveTo>
                <a:lnTo>
                  <a:pt x="3897107" y="0"/>
                </a:lnTo>
                <a:lnTo>
                  <a:pt x="3897107" y="2952059"/>
                </a:lnTo>
                <a:lnTo>
                  <a:pt x="0" y="29520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8777636"/>
            <a:ext cx="2965056" cy="961329"/>
          </a:xfrm>
          <a:custGeom>
            <a:avLst/>
            <a:gdLst/>
            <a:ahLst/>
            <a:cxnLst/>
            <a:rect r="r" b="b" t="t" l="l"/>
            <a:pathLst>
              <a:path h="961329" w="2965056">
                <a:moveTo>
                  <a:pt x="0" y="0"/>
                </a:moveTo>
                <a:lnTo>
                  <a:pt x="2965056" y="0"/>
                </a:lnTo>
                <a:lnTo>
                  <a:pt x="2965056" y="961328"/>
                </a:lnTo>
                <a:lnTo>
                  <a:pt x="0" y="961328"/>
                </a:lnTo>
                <a:lnTo>
                  <a:pt x="0" y="0"/>
                </a:lnTo>
                <a:close/>
              </a:path>
            </a:pathLst>
          </a:custGeom>
          <a:blipFill>
            <a:blip r:embed="rId5"/>
            <a:stretch>
              <a:fillRect l="0" t="-463" r="0" b="-463"/>
            </a:stretch>
          </a:blipFill>
        </p:spPr>
      </p:sp>
      <p:sp>
        <p:nvSpPr>
          <p:cNvPr name="Freeform 7" id="7"/>
          <p:cNvSpPr/>
          <p:nvPr/>
        </p:nvSpPr>
        <p:spPr>
          <a:xfrm flipH="false" flipV="false" rot="0">
            <a:off x="13790951" y="2582750"/>
            <a:ext cx="4497049" cy="4114800"/>
          </a:xfrm>
          <a:custGeom>
            <a:avLst/>
            <a:gdLst/>
            <a:ahLst/>
            <a:cxnLst/>
            <a:rect r="r" b="b" t="t" l="l"/>
            <a:pathLst>
              <a:path h="4114800" w="4497049">
                <a:moveTo>
                  <a:pt x="0" y="0"/>
                </a:moveTo>
                <a:lnTo>
                  <a:pt x="4497049" y="0"/>
                </a:lnTo>
                <a:lnTo>
                  <a:pt x="44970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412179" y="4596415"/>
            <a:ext cx="14817209" cy="3750394"/>
          </a:xfrm>
          <a:prstGeom prst="rect">
            <a:avLst/>
          </a:prstGeom>
        </p:spPr>
        <p:txBody>
          <a:bodyPr anchor="t" rtlCol="false" tIns="0" lIns="0" bIns="0" rIns="0">
            <a:spAutoFit/>
          </a:bodyPr>
          <a:lstStyle/>
          <a:p>
            <a:pPr algn="just" marL="1125525" indent="-562763" lvl="1">
              <a:lnSpc>
                <a:spcPts val="7298"/>
              </a:lnSpc>
              <a:spcBef>
                <a:spcPct val="0"/>
              </a:spcBef>
              <a:buFont typeface="Arial"/>
              <a:buChar char="•"/>
            </a:pPr>
            <a:r>
              <a:rPr lang="en-US" sz="5213">
                <a:solidFill>
                  <a:srgbClr val="000000"/>
                </a:solidFill>
                <a:latin typeface="Adobe Garamond Pro 1"/>
                <a:ea typeface="Adobe Garamond Pro 1"/>
                <a:cs typeface="Adobe Garamond Pro 1"/>
                <a:sym typeface="Adobe Garamond Pro 1"/>
              </a:rPr>
              <a:t>THINK... before y</a:t>
            </a:r>
            <a:r>
              <a:rPr lang="en-US" sz="5213">
                <a:solidFill>
                  <a:srgbClr val="000000"/>
                </a:solidFill>
                <a:latin typeface="Adobe Garamond Pro 1"/>
                <a:ea typeface="Adobe Garamond Pro 1"/>
                <a:cs typeface="Adobe Garamond Pro 1"/>
                <a:sym typeface="Adobe Garamond Pro 1"/>
              </a:rPr>
              <a:t>ou share.</a:t>
            </a:r>
          </a:p>
          <a:p>
            <a:pPr algn="just" marL="1125525" indent="-562763" lvl="1">
              <a:lnSpc>
                <a:spcPts val="7298"/>
              </a:lnSpc>
              <a:spcBef>
                <a:spcPct val="0"/>
              </a:spcBef>
              <a:buFont typeface="Arial"/>
              <a:buChar char="•"/>
            </a:pPr>
            <a:r>
              <a:rPr lang="en-US" sz="5213">
                <a:solidFill>
                  <a:srgbClr val="000000"/>
                </a:solidFill>
                <a:latin typeface="Adobe Garamond Pro 1"/>
                <a:ea typeface="Adobe Garamond Pro 1"/>
                <a:cs typeface="Adobe Garamond Pro 1"/>
                <a:sym typeface="Adobe Garamond Pro 1"/>
              </a:rPr>
              <a:t>KEEP...</a:t>
            </a:r>
            <a:r>
              <a:rPr lang="en-US" sz="5213">
                <a:solidFill>
                  <a:srgbClr val="000000"/>
                </a:solidFill>
                <a:latin typeface="Adobe Garamond Pro 1"/>
                <a:ea typeface="Adobe Garamond Pro 1"/>
                <a:cs typeface="Adobe Garamond Pro 1"/>
                <a:sym typeface="Adobe Garamond Pro 1"/>
              </a:rPr>
              <a:t> strong passwords.</a:t>
            </a:r>
          </a:p>
          <a:p>
            <a:pPr algn="just" marL="1125525" indent="-562763" lvl="1">
              <a:lnSpc>
                <a:spcPts val="7298"/>
              </a:lnSpc>
              <a:spcBef>
                <a:spcPct val="0"/>
              </a:spcBef>
              <a:buFont typeface="Arial"/>
              <a:buChar char="•"/>
            </a:pPr>
            <a:r>
              <a:rPr lang="en-US" sz="5213">
                <a:solidFill>
                  <a:srgbClr val="000000"/>
                </a:solidFill>
                <a:latin typeface="Adobe Garamond Pro 1"/>
                <a:ea typeface="Adobe Garamond Pro 1"/>
                <a:cs typeface="Adobe Garamond Pro 1"/>
                <a:sym typeface="Adobe Garamond Pro 1"/>
              </a:rPr>
              <a:t>PAUSE...if someone asks you to meet in person. </a:t>
            </a:r>
          </a:p>
          <a:p>
            <a:pPr algn="just">
              <a:lnSpc>
                <a:spcPts val="7298"/>
              </a:lnSpc>
              <a:spcBef>
                <a:spcPct val="0"/>
              </a:spcBef>
            </a:pPr>
          </a:p>
        </p:txBody>
      </p:sp>
      <p:sp>
        <p:nvSpPr>
          <p:cNvPr name="TextBox 9" id="9"/>
          <p:cNvSpPr txBox="true"/>
          <p:nvPr/>
        </p:nvSpPr>
        <p:spPr>
          <a:xfrm rot="0">
            <a:off x="2644217" y="640670"/>
            <a:ext cx="12999566" cy="2628012"/>
          </a:xfrm>
          <a:prstGeom prst="rect">
            <a:avLst/>
          </a:prstGeom>
        </p:spPr>
        <p:txBody>
          <a:bodyPr anchor="t" rtlCol="false" tIns="0" lIns="0" bIns="0" rIns="0">
            <a:spAutoFit/>
          </a:bodyPr>
          <a:lstStyle/>
          <a:p>
            <a:pPr algn="ctr">
              <a:lnSpc>
                <a:spcPts val="10192"/>
              </a:lnSpc>
            </a:pPr>
            <a:r>
              <a:rPr lang="en-US" sz="9800">
                <a:solidFill>
                  <a:srgbClr val="BC1008"/>
                </a:solidFill>
                <a:latin typeface="Bangers"/>
                <a:ea typeface="Bangers"/>
                <a:cs typeface="Bangers"/>
                <a:sym typeface="Bangers"/>
              </a:rPr>
              <a:t>SMart Online Choices = Trusting your super senses!</a:t>
            </a:r>
          </a:p>
        </p:txBody>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0E0E2"/>
        </a:solidFill>
      </p:bgPr>
    </p:bg>
    <p:spTree>
      <p:nvGrpSpPr>
        <p:cNvPr id="1" name=""/>
        <p:cNvGrpSpPr/>
        <p:nvPr/>
      </p:nvGrpSpPr>
      <p:grpSpPr>
        <a:xfrm>
          <a:off x="0" y="0"/>
          <a:ext cx="0" cy="0"/>
          <a:chOff x="0" y="0"/>
          <a:chExt cx="0" cy="0"/>
        </a:xfrm>
      </p:grpSpPr>
      <p:sp>
        <p:nvSpPr>
          <p:cNvPr name="Freeform 2" id="2"/>
          <p:cNvSpPr/>
          <p:nvPr/>
        </p:nvSpPr>
        <p:spPr>
          <a:xfrm flipH="false" flipV="false" rot="-1463129">
            <a:off x="-6885690" y="-928739"/>
            <a:ext cx="13801212" cy="13801212"/>
          </a:xfrm>
          <a:custGeom>
            <a:avLst/>
            <a:gdLst/>
            <a:ahLst/>
            <a:cxnLst/>
            <a:rect r="r" b="b" t="t" l="l"/>
            <a:pathLst>
              <a:path h="13801212" w="13801212">
                <a:moveTo>
                  <a:pt x="0" y="0"/>
                </a:moveTo>
                <a:lnTo>
                  <a:pt x="13801212" y="0"/>
                </a:lnTo>
                <a:lnTo>
                  <a:pt x="13801212" y="13801212"/>
                </a:lnTo>
                <a:lnTo>
                  <a:pt x="0" y="13801212"/>
                </a:lnTo>
                <a:lnTo>
                  <a:pt x="0" y="0"/>
                </a:lnTo>
                <a:close/>
              </a:path>
            </a:pathLst>
          </a:custGeom>
          <a:blipFill>
            <a:blip r:embed="rId3">
              <a:alphaModFix amt="23000"/>
            </a:blip>
            <a:stretch>
              <a:fillRect l="0" t="0" r="0" b="0"/>
            </a:stretch>
          </a:blipFill>
        </p:spPr>
      </p:sp>
      <p:sp>
        <p:nvSpPr>
          <p:cNvPr name="Freeform 3" id="3"/>
          <p:cNvSpPr/>
          <p:nvPr/>
        </p:nvSpPr>
        <p:spPr>
          <a:xfrm flipH="false" flipV="false" rot="-1463129">
            <a:off x="593073" y="-1298388"/>
            <a:ext cx="12883090" cy="13801212"/>
          </a:xfrm>
          <a:custGeom>
            <a:avLst/>
            <a:gdLst/>
            <a:ahLst/>
            <a:cxnLst/>
            <a:rect r="r" b="b" t="t" l="l"/>
            <a:pathLst>
              <a:path h="13801212" w="12883090">
                <a:moveTo>
                  <a:pt x="0" y="0"/>
                </a:moveTo>
                <a:lnTo>
                  <a:pt x="12883090" y="0"/>
                </a:lnTo>
                <a:lnTo>
                  <a:pt x="12883090" y="13801212"/>
                </a:lnTo>
                <a:lnTo>
                  <a:pt x="0" y="13801212"/>
                </a:lnTo>
                <a:lnTo>
                  <a:pt x="0" y="0"/>
                </a:lnTo>
                <a:close/>
              </a:path>
            </a:pathLst>
          </a:custGeom>
          <a:blipFill>
            <a:blip r:embed="rId3">
              <a:alphaModFix amt="23000"/>
            </a:blip>
            <a:stretch>
              <a:fillRect l="0" t="0" r="-7126" b="0"/>
            </a:stretch>
          </a:blipFill>
        </p:spPr>
      </p:sp>
      <p:sp>
        <p:nvSpPr>
          <p:cNvPr name="Freeform 4" id="4"/>
          <p:cNvSpPr/>
          <p:nvPr/>
        </p:nvSpPr>
        <p:spPr>
          <a:xfrm flipH="false" flipV="false" rot="-2700000">
            <a:off x="8097016" y="-1298388"/>
            <a:ext cx="13801212" cy="13801212"/>
          </a:xfrm>
          <a:custGeom>
            <a:avLst/>
            <a:gdLst/>
            <a:ahLst/>
            <a:cxnLst/>
            <a:rect r="r" b="b" t="t" l="l"/>
            <a:pathLst>
              <a:path h="13801212" w="13801212">
                <a:moveTo>
                  <a:pt x="0" y="0"/>
                </a:moveTo>
                <a:lnTo>
                  <a:pt x="13801212" y="0"/>
                </a:lnTo>
                <a:lnTo>
                  <a:pt x="13801212" y="13801212"/>
                </a:lnTo>
                <a:lnTo>
                  <a:pt x="0" y="13801212"/>
                </a:lnTo>
                <a:lnTo>
                  <a:pt x="0" y="0"/>
                </a:lnTo>
                <a:close/>
              </a:path>
            </a:pathLst>
          </a:custGeom>
          <a:blipFill>
            <a:blip r:embed="rId4">
              <a:alphaModFix amt="23000"/>
            </a:blip>
            <a:stretch>
              <a:fillRect l="0" t="0" r="0" b="0"/>
            </a:stretch>
          </a:blipFill>
        </p:spPr>
      </p:sp>
      <p:sp>
        <p:nvSpPr>
          <p:cNvPr name="Freeform 5" id="5"/>
          <p:cNvSpPr/>
          <p:nvPr/>
        </p:nvSpPr>
        <p:spPr>
          <a:xfrm flipH="false" flipV="false" rot="0">
            <a:off x="15416745" y="9347462"/>
            <a:ext cx="2871255" cy="939538"/>
          </a:xfrm>
          <a:custGeom>
            <a:avLst/>
            <a:gdLst/>
            <a:ahLst/>
            <a:cxnLst/>
            <a:rect r="r" b="b" t="t" l="l"/>
            <a:pathLst>
              <a:path h="939538" w="2871255">
                <a:moveTo>
                  <a:pt x="0" y="0"/>
                </a:moveTo>
                <a:lnTo>
                  <a:pt x="2871255" y="0"/>
                </a:lnTo>
                <a:lnTo>
                  <a:pt x="2871255" y="939538"/>
                </a:lnTo>
                <a:lnTo>
                  <a:pt x="0" y="939538"/>
                </a:lnTo>
                <a:lnTo>
                  <a:pt x="0" y="0"/>
                </a:lnTo>
                <a:close/>
              </a:path>
            </a:pathLst>
          </a:custGeom>
          <a:blipFill>
            <a:blip r:embed="rId5"/>
            <a:stretch>
              <a:fillRect l="0" t="0" r="0" b="0"/>
            </a:stretch>
          </a:blipFill>
        </p:spPr>
      </p:sp>
      <p:sp>
        <p:nvSpPr>
          <p:cNvPr name="Freeform 6" id="6"/>
          <p:cNvSpPr/>
          <p:nvPr/>
        </p:nvSpPr>
        <p:spPr>
          <a:xfrm flipH="false" flipV="false" rot="0">
            <a:off x="2785405" y="6200122"/>
            <a:ext cx="2150674" cy="2150674"/>
          </a:xfrm>
          <a:custGeom>
            <a:avLst/>
            <a:gdLst/>
            <a:ahLst/>
            <a:cxnLst/>
            <a:rect r="r" b="b" t="t" l="l"/>
            <a:pathLst>
              <a:path h="2150674" w="2150674">
                <a:moveTo>
                  <a:pt x="0" y="0"/>
                </a:moveTo>
                <a:lnTo>
                  <a:pt x="2150674" y="0"/>
                </a:lnTo>
                <a:lnTo>
                  <a:pt x="2150674" y="2150674"/>
                </a:lnTo>
                <a:lnTo>
                  <a:pt x="0" y="21506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980034" y="3426482"/>
            <a:ext cx="1929520" cy="1929520"/>
          </a:xfrm>
          <a:custGeom>
            <a:avLst/>
            <a:gdLst/>
            <a:ahLst/>
            <a:cxnLst/>
            <a:rect r="r" b="b" t="t" l="l"/>
            <a:pathLst>
              <a:path h="1929520" w="1929520">
                <a:moveTo>
                  <a:pt x="0" y="0"/>
                </a:moveTo>
                <a:lnTo>
                  <a:pt x="1929521" y="0"/>
                </a:lnTo>
                <a:lnTo>
                  <a:pt x="1929521" y="1929520"/>
                </a:lnTo>
                <a:lnTo>
                  <a:pt x="0" y="19295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5863018" y="7813239"/>
            <a:ext cx="2343200" cy="2343200"/>
          </a:xfrm>
          <a:custGeom>
            <a:avLst/>
            <a:gdLst/>
            <a:ahLst/>
            <a:cxnLst/>
            <a:rect r="r" b="b" t="t" l="l"/>
            <a:pathLst>
              <a:path h="2343200" w="2343200">
                <a:moveTo>
                  <a:pt x="0" y="0"/>
                </a:moveTo>
                <a:lnTo>
                  <a:pt x="2343200" y="0"/>
                </a:lnTo>
                <a:lnTo>
                  <a:pt x="2343200" y="2343200"/>
                </a:lnTo>
                <a:lnTo>
                  <a:pt x="0" y="23432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5483090" y="3838199"/>
            <a:ext cx="1764019" cy="1764019"/>
          </a:xfrm>
          <a:custGeom>
            <a:avLst/>
            <a:gdLst/>
            <a:ahLst/>
            <a:cxnLst/>
            <a:rect r="r" b="b" t="t" l="l"/>
            <a:pathLst>
              <a:path h="1764019" w="1764019">
                <a:moveTo>
                  <a:pt x="0" y="0"/>
                </a:moveTo>
                <a:lnTo>
                  <a:pt x="1764019" y="0"/>
                </a:lnTo>
                <a:lnTo>
                  <a:pt x="1764019" y="1764019"/>
                </a:lnTo>
                <a:lnTo>
                  <a:pt x="0" y="17640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4244327" y="7079839"/>
            <a:ext cx="1755647" cy="2063260"/>
          </a:xfrm>
          <a:custGeom>
            <a:avLst/>
            <a:gdLst/>
            <a:ahLst/>
            <a:cxnLst/>
            <a:rect r="r" b="b" t="t" l="l"/>
            <a:pathLst>
              <a:path h="2063260" w="1755647">
                <a:moveTo>
                  <a:pt x="0" y="0"/>
                </a:moveTo>
                <a:lnTo>
                  <a:pt x="1755647" y="0"/>
                </a:lnTo>
                <a:lnTo>
                  <a:pt x="1755647" y="2063260"/>
                </a:lnTo>
                <a:lnTo>
                  <a:pt x="0" y="206326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15999974" y="2866608"/>
            <a:ext cx="1141747" cy="2124181"/>
          </a:xfrm>
          <a:custGeom>
            <a:avLst/>
            <a:gdLst/>
            <a:ahLst/>
            <a:cxnLst/>
            <a:rect r="r" b="b" t="t" l="l"/>
            <a:pathLst>
              <a:path h="2124181" w="1141747">
                <a:moveTo>
                  <a:pt x="0" y="0"/>
                </a:moveTo>
                <a:lnTo>
                  <a:pt x="1141747" y="0"/>
                </a:lnTo>
                <a:lnTo>
                  <a:pt x="1141747" y="2124181"/>
                </a:lnTo>
                <a:lnTo>
                  <a:pt x="0" y="212418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13055596" y="4391242"/>
            <a:ext cx="1868698" cy="1889960"/>
          </a:xfrm>
          <a:custGeom>
            <a:avLst/>
            <a:gdLst/>
            <a:ahLst/>
            <a:cxnLst/>
            <a:rect r="r" b="b" t="t" l="l"/>
            <a:pathLst>
              <a:path h="1889960" w="1868698">
                <a:moveTo>
                  <a:pt x="0" y="0"/>
                </a:moveTo>
                <a:lnTo>
                  <a:pt x="1868698" y="0"/>
                </a:lnTo>
                <a:lnTo>
                  <a:pt x="1868698" y="1889960"/>
                </a:lnTo>
                <a:lnTo>
                  <a:pt x="0" y="188996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0">
            <a:off x="8307966" y="6200122"/>
            <a:ext cx="1672069" cy="1672069"/>
          </a:xfrm>
          <a:custGeom>
            <a:avLst/>
            <a:gdLst/>
            <a:ahLst/>
            <a:cxnLst/>
            <a:rect r="r" b="b" t="t" l="l"/>
            <a:pathLst>
              <a:path h="1672069" w="1672069">
                <a:moveTo>
                  <a:pt x="0" y="0"/>
                </a:moveTo>
                <a:lnTo>
                  <a:pt x="1672068" y="0"/>
                </a:lnTo>
                <a:lnTo>
                  <a:pt x="1672068" y="1672068"/>
                </a:lnTo>
                <a:lnTo>
                  <a:pt x="0" y="167206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false" flipV="false" rot="0">
            <a:off x="10829059" y="8111469"/>
            <a:ext cx="1964846" cy="1386110"/>
          </a:xfrm>
          <a:custGeom>
            <a:avLst/>
            <a:gdLst/>
            <a:ahLst/>
            <a:cxnLst/>
            <a:rect r="r" b="b" t="t" l="l"/>
            <a:pathLst>
              <a:path h="1386110" w="1964846">
                <a:moveTo>
                  <a:pt x="0" y="0"/>
                </a:moveTo>
                <a:lnTo>
                  <a:pt x="1964846" y="0"/>
                </a:lnTo>
                <a:lnTo>
                  <a:pt x="1964846" y="1386109"/>
                </a:lnTo>
                <a:lnTo>
                  <a:pt x="0" y="1386109"/>
                </a:lnTo>
                <a:lnTo>
                  <a:pt x="0" y="0"/>
                </a:lnTo>
                <a:close/>
              </a:path>
            </a:pathLst>
          </a:custGeom>
          <a:blipFill>
            <a:blip r:embed="rId22"/>
            <a:stretch>
              <a:fillRect l="0" t="0" r="0" b="0"/>
            </a:stretch>
          </a:blipFill>
        </p:spPr>
      </p:sp>
      <p:sp>
        <p:nvSpPr>
          <p:cNvPr name="Freeform 15" id="15"/>
          <p:cNvSpPr/>
          <p:nvPr/>
        </p:nvSpPr>
        <p:spPr>
          <a:xfrm flipH="false" flipV="false" rot="0">
            <a:off x="1656271" y="3291262"/>
            <a:ext cx="2049125" cy="2044960"/>
          </a:xfrm>
          <a:custGeom>
            <a:avLst/>
            <a:gdLst/>
            <a:ahLst/>
            <a:cxnLst/>
            <a:rect r="r" b="b" t="t" l="l"/>
            <a:pathLst>
              <a:path h="2044960" w="2049125">
                <a:moveTo>
                  <a:pt x="0" y="0"/>
                </a:moveTo>
                <a:lnTo>
                  <a:pt x="2049125" y="0"/>
                </a:lnTo>
                <a:lnTo>
                  <a:pt x="2049125" y="2044960"/>
                </a:lnTo>
                <a:lnTo>
                  <a:pt x="0" y="2044960"/>
                </a:lnTo>
                <a:lnTo>
                  <a:pt x="0" y="0"/>
                </a:lnTo>
                <a:close/>
              </a:path>
            </a:pathLst>
          </a:custGeom>
          <a:blipFill>
            <a:blip r:embed="rId23"/>
            <a:stretch>
              <a:fillRect l="0" t="0" r="0" b="0"/>
            </a:stretch>
          </a:blipFill>
        </p:spPr>
      </p:sp>
      <p:sp>
        <p:nvSpPr>
          <p:cNvPr name="TextBox 16" id="16"/>
          <p:cNvSpPr txBox="true"/>
          <p:nvPr/>
        </p:nvSpPr>
        <p:spPr>
          <a:xfrm rot="0">
            <a:off x="4829296" y="1183585"/>
            <a:ext cx="10587450" cy="1642822"/>
          </a:xfrm>
          <a:prstGeom prst="rect">
            <a:avLst/>
          </a:prstGeom>
        </p:spPr>
        <p:txBody>
          <a:bodyPr anchor="t" rtlCol="false" tIns="0" lIns="0" bIns="0" rIns="0">
            <a:spAutoFit/>
          </a:bodyPr>
          <a:lstStyle/>
          <a:p>
            <a:pPr algn="l">
              <a:lnSpc>
                <a:spcPts val="12418"/>
              </a:lnSpc>
            </a:pPr>
            <a:r>
              <a:rPr lang="en-US" sz="11941">
                <a:solidFill>
                  <a:srgbClr val="FFFFFF"/>
                </a:solidFill>
                <a:latin typeface="Bangers"/>
                <a:ea typeface="Bangers"/>
                <a:cs typeface="Bangers"/>
                <a:sym typeface="Bangers"/>
              </a:rPr>
              <a:t>NAME THAT ICON!!</a:t>
            </a:r>
          </a:p>
        </p:txBody>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89C9D1"/>
        </a:solidFill>
      </p:bgPr>
    </p:bg>
    <p:spTree>
      <p:nvGrpSpPr>
        <p:cNvPr id="1" name=""/>
        <p:cNvGrpSpPr/>
        <p:nvPr/>
      </p:nvGrpSpPr>
      <p:grpSpPr>
        <a:xfrm>
          <a:off x="0" y="0"/>
          <a:ext cx="0" cy="0"/>
          <a:chOff x="0" y="0"/>
          <a:chExt cx="0" cy="0"/>
        </a:xfrm>
      </p:grpSpPr>
      <p:sp>
        <p:nvSpPr>
          <p:cNvPr name="Freeform 2" id="2"/>
          <p:cNvSpPr/>
          <p:nvPr/>
        </p:nvSpPr>
        <p:spPr>
          <a:xfrm flipH="false" flipV="false" rot="0">
            <a:off x="-2996022" y="3154748"/>
            <a:ext cx="17123129" cy="9503337"/>
          </a:xfrm>
          <a:custGeom>
            <a:avLst/>
            <a:gdLst/>
            <a:ahLst/>
            <a:cxnLst/>
            <a:rect r="r" b="b" t="t" l="l"/>
            <a:pathLst>
              <a:path h="9503337" w="17123129">
                <a:moveTo>
                  <a:pt x="0" y="0"/>
                </a:moveTo>
                <a:lnTo>
                  <a:pt x="17123129" y="0"/>
                </a:lnTo>
                <a:lnTo>
                  <a:pt x="17123129" y="9503337"/>
                </a:lnTo>
                <a:lnTo>
                  <a:pt x="0" y="9503337"/>
                </a:lnTo>
                <a:lnTo>
                  <a:pt x="0" y="0"/>
                </a:lnTo>
                <a:close/>
              </a:path>
            </a:pathLst>
          </a:custGeom>
          <a:blipFill>
            <a:blip r:embed="rId3"/>
            <a:stretch>
              <a:fillRect l="0" t="0" r="0" b="0"/>
            </a:stretch>
          </a:blipFill>
        </p:spPr>
      </p:sp>
      <p:sp>
        <p:nvSpPr>
          <p:cNvPr name="Freeform 3" id="3"/>
          <p:cNvSpPr/>
          <p:nvPr/>
        </p:nvSpPr>
        <p:spPr>
          <a:xfrm flipH="false" flipV="false" rot="0">
            <a:off x="3333121" y="-2804565"/>
            <a:ext cx="17123129" cy="9503337"/>
          </a:xfrm>
          <a:custGeom>
            <a:avLst/>
            <a:gdLst/>
            <a:ahLst/>
            <a:cxnLst/>
            <a:rect r="r" b="b" t="t" l="l"/>
            <a:pathLst>
              <a:path h="9503337" w="17123129">
                <a:moveTo>
                  <a:pt x="0" y="0"/>
                </a:moveTo>
                <a:lnTo>
                  <a:pt x="17123128" y="0"/>
                </a:lnTo>
                <a:lnTo>
                  <a:pt x="17123128" y="9503337"/>
                </a:lnTo>
                <a:lnTo>
                  <a:pt x="0" y="9503337"/>
                </a:lnTo>
                <a:lnTo>
                  <a:pt x="0" y="0"/>
                </a:lnTo>
                <a:close/>
              </a:path>
            </a:pathLst>
          </a:custGeom>
          <a:blipFill>
            <a:blip r:embed="rId3"/>
            <a:stretch>
              <a:fillRect l="0" t="0" r="0" b="0"/>
            </a:stretch>
          </a:blipFill>
        </p:spPr>
      </p:sp>
      <p:sp>
        <p:nvSpPr>
          <p:cNvPr name="Freeform 4" id="4"/>
          <p:cNvSpPr/>
          <p:nvPr/>
        </p:nvSpPr>
        <p:spPr>
          <a:xfrm flipH="false" flipV="false" rot="0">
            <a:off x="15338245" y="9321775"/>
            <a:ext cx="2949755" cy="965225"/>
          </a:xfrm>
          <a:custGeom>
            <a:avLst/>
            <a:gdLst/>
            <a:ahLst/>
            <a:cxnLst/>
            <a:rect r="r" b="b" t="t" l="l"/>
            <a:pathLst>
              <a:path h="965225" w="2949755">
                <a:moveTo>
                  <a:pt x="0" y="0"/>
                </a:moveTo>
                <a:lnTo>
                  <a:pt x="2949755" y="0"/>
                </a:lnTo>
                <a:lnTo>
                  <a:pt x="2949755" y="965225"/>
                </a:lnTo>
                <a:lnTo>
                  <a:pt x="0" y="965225"/>
                </a:lnTo>
                <a:lnTo>
                  <a:pt x="0" y="0"/>
                </a:lnTo>
                <a:close/>
              </a:path>
            </a:pathLst>
          </a:custGeom>
          <a:blipFill>
            <a:blip r:embed="rId4"/>
            <a:stretch>
              <a:fillRect l="0" t="0" r="0" b="0"/>
            </a:stretch>
          </a:blipFill>
        </p:spPr>
      </p:sp>
      <p:sp>
        <p:nvSpPr>
          <p:cNvPr name="Freeform 5" id="5"/>
          <p:cNvSpPr/>
          <p:nvPr/>
        </p:nvSpPr>
        <p:spPr>
          <a:xfrm flipH="false" flipV="false" rot="0">
            <a:off x="3333121" y="1432269"/>
            <a:ext cx="10793987" cy="6070578"/>
          </a:xfrm>
          <a:custGeom>
            <a:avLst/>
            <a:gdLst/>
            <a:ahLst/>
            <a:cxnLst/>
            <a:rect r="r" b="b" t="t" l="l"/>
            <a:pathLst>
              <a:path h="6070578" w="10793987">
                <a:moveTo>
                  <a:pt x="0" y="0"/>
                </a:moveTo>
                <a:lnTo>
                  <a:pt x="10793986" y="0"/>
                </a:lnTo>
                <a:lnTo>
                  <a:pt x="10793986" y="6070578"/>
                </a:lnTo>
                <a:lnTo>
                  <a:pt x="0" y="6070578"/>
                </a:lnTo>
                <a:lnTo>
                  <a:pt x="0" y="0"/>
                </a:lnTo>
                <a:close/>
              </a:path>
            </a:pathLst>
          </a:custGeom>
          <a:blipFill>
            <a:blip r:embed="rId5"/>
            <a:stretch>
              <a:fillRect l="0" t="0" r="0" b="0"/>
            </a:stretch>
          </a:blipFill>
        </p:spPr>
      </p:sp>
      <p:sp>
        <p:nvSpPr>
          <p:cNvPr name="Freeform 6" id="6"/>
          <p:cNvSpPr/>
          <p:nvPr/>
        </p:nvSpPr>
        <p:spPr>
          <a:xfrm flipH="false" flipV="false" rot="0">
            <a:off x="832226" y="1028700"/>
            <a:ext cx="16230600" cy="6877717"/>
          </a:xfrm>
          <a:custGeom>
            <a:avLst/>
            <a:gdLst/>
            <a:ahLst/>
            <a:cxnLst/>
            <a:rect r="r" b="b" t="t" l="l"/>
            <a:pathLst>
              <a:path h="6877717" w="16230600">
                <a:moveTo>
                  <a:pt x="0" y="0"/>
                </a:moveTo>
                <a:lnTo>
                  <a:pt x="16230600" y="0"/>
                </a:lnTo>
                <a:lnTo>
                  <a:pt x="16230600" y="6877717"/>
                </a:lnTo>
                <a:lnTo>
                  <a:pt x="0" y="6877717"/>
                </a:lnTo>
                <a:lnTo>
                  <a:pt x="0" y="0"/>
                </a:lnTo>
                <a:close/>
              </a:path>
            </a:pathLst>
          </a:custGeom>
          <a:blipFill>
            <a:blip r:embed="rId6"/>
            <a:stretch>
              <a:fillRect l="0" t="0" r="0" b="0"/>
            </a:stretch>
          </a:blipFill>
        </p:spPr>
      </p:sp>
      <p:sp>
        <p:nvSpPr>
          <p:cNvPr name="Freeform 7" id="7"/>
          <p:cNvSpPr/>
          <p:nvPr/>
        </p:nvSpPr>
        <p:spPr>
          <a:xfrm flipH="false" flipV="false" rot="0">
            <a:off x="4500659" y="1648893"/>
            <a:ext cx="9228833" cy="5449414"/>
          </a:xfrm>
          <a:custGeom>
            <a:avLst/>
            <a:gdLst/>
            <a:ahLst/>
            <a:cxnLst/>
            <a:rect r="r" b="b" t="t" l="l"/>
            <a:pathLst>
              <a:path h="5449414" w="9228833">
                <a:moveTo>
                  <a:pt x="0" y="0"/>
                </a:moveTo>
                <a:lnTo>
                  <a:pt x="9228833" y="0"/>
                </a:lnTo>
                <a:lnTo>
                  <a:pt x="9228833" y="5449414"/>
                </a:lnTo>
                <a:lnTo>
                  <a:pt x="0" y="5449414"/>
                </a:lnTo>
                <a:lnTo>
                  <a:pt x="0" y="0"/>
                </a:lnTo>
                <a:close/>
              </a:path>
            </a:pathLst>
          </a:custGeom>
          <a:blipFill>
            <a:blip r:embed="rId7">
              <a:alphaModFix amt="52000"/>
            </a:blip>
            <a:stretch>
              <a:fillRect l="-8570" t="0" r="-16068" b="0"/>
            </a:stretch>
          </a:blipFill>
        </p:spPr>
      </p:sp>
      <p:sp>
        <p:nvSpPr>
          <p:cNvPr name="Freeform 8" id="8"/>
          <p:cNvSpPr/>
          <p:nvPr/>
        </p:nvSpPr>
        <p:spPr>
          <a:xfrm flipH="false" flipV="false" rot="0">
            <a:off x="6133816" y="2142684"/>
            <a:ext cx="5627421" cy="1266170"/>
          </a:xfrm>
          <a:custGeom>
            <a:avLst/>
            <a:gdLst/>
            <a:ahLst/>
            <a:cxnLst/>
            <a:rect r="r" b="b" t="t" l="l"/>
            <a:pathLst>
              <a:path h="1266170" w="5627421">
                <a:moveTo>
                  <a:pt x="0" y="0"/>
                </a:moveTo>
                <a:lnTo>
                  <a:pt x="5627420" y="0"/>
                </a:lnTo>
                <a:lnTo>
                  <a:pt x="5627420" y="1266169"/>
                </a:lnTo>
                <a:lnTo>
                  <a:pt x="0" y="12661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0847762" y="2485953"/>
            <a:ext cx="540151" cy="504366"/>
          </a:xfrm>
          <a:custGeom>
            <a:avLst/>
            <a:gdLst/>
            <a:ahLst/>
            <a:cxnLst/>
            <a:rect r="r" b="b" t="t" l="l"/>
            <a:pathLst>
              <a:path h="504366" w="540151">
                <a:moveTo>
                  <a:pt x="0" y="0"/>
                </a:moveTo>
                <a:lnTo>
                  <a:pt x="540151" y="0"/>
                </a:lnTo>
                <a:lnTo>
                  <a:pt x="540151" y="504366"/>
                </a:lnTo>
                <a:lnTo>
                  <a:pt x="0" y="504366"/>
                </a:lnTo>
                <a:lnTo>
                  <a:pt x="0" y="0"/>
                </a:lnTo>
                <a:close/>
              </a:path>
            </a:pathLst>
          </a:custGeom>
          <a:blipFill>
            <a:blip r:embed="rId10"/>
            <a:stretch>
              <a:fillRect l="0" t="0" r="0" b="0"/>
            </a:stretch>
          </a:blipFill>
        </p:spPr>
      </p:sp>
      <p:grpSp>
        <p:nvGrpSpPr>
          <p:cNvPr name="Group 10" id="10"/>
          <p:cNvGrpSpPr/>
          <p:nvPr/>
        </p:nvGrpSpPr>
        <p:grpSpPr>
          <a:xfrm rot="5400000">
            <a:off x="4761793" y="3195997"/>
            <a:ext cx="2744046" cy="2814736"/>
            <a:chOff x="0" y="0"/>
            <a:chExt cx="542034" cy="555997"/>
          </a:xfrm>
        </p:grpSpPr>
        <p:sp>
          <p:nvSpPr>
            <p:cNvPr name="Freeform 11" id="11"/>
            <p:cNvSpPr/>
            <p:nvPr/>
          </p:nvSpPr>
          <p:spPr>
            <a:xfrm flipH="false" flipV="false" rot="0">
              <a:off x="0" y="0"/>
              <a:ext cx="542034" cy="555997"/>
            </a:xfrm>
            <a:custGeom>
              <a:avLst/>
              <a:gdLst/>
              <a:ahLst/>
              <a:cxnLst/>
              <a:rect r="r" b="b" t="t" l="l"/>
              <a:pathLst>
                <a:path h="555997" w="542034">
                  <a:moveTo>
                    <a:pt x="52900" y="0"/>
                  </a:moveTo>
                  <a:lnTo>
                    <a:pt x="331565" y="0"/>
                  </a:lnTo>
                  <a:cubicBezTo>
                    <a:pt x="447103" y="0"/>
                    <a:pt x="542034" y="124464"/>
                    <a:pt x="542034" y="277999"/>
                  </a:cubicBezTo>
                  <a:cubicBezTo>
                    <a:pt x="542034" y="431533"/>
                    <a:pt x="447103" y="555997"/>
                    <a:pt x="331565" y="555997"/>
                  </a:cubicBezTo>
                  <a:lnTo>
                    <a:pt x="52900" y="555997"/>
                  </a:lnTo>
                  <a:cubicBezTo>
                    <a:pt x="23684" y="555997"/>
                    <a:pt x="0" y="532313"/>
                    <a:pt x="0" y="503097"/>
                  </a:cubicBezTo>
                  <a:lnTo>
                    <a:pt x="0" y="52900"/>
                  </a:lnTo>
                  <a:cubicBezTo>
                    <a:pt x="0" y="23684"/>
                    <a:pt x="23684" y="0"/>
                    <a:pt x="52900" y="0"/>
                  </a:cubicBezTo>
                  <a:close/>
                </a:path>
              </a:pathLst>
            </a:custGeom>
            <a:solidFill>
              <a:srgbClr val="F6BF8A">
                <a:alpha val="94902"/>
              </a:srgbClr>
            </a:solidFill>
          </p:spPr>
        </p:sp>
        <p:sp>
          <p:nvSpPr>
            <p:cNvPr name="TextBox 12" id="12"/>
            <p:cNvSpPr txBox="true"/>
            <p:nvPr/>
          </p:nvSpPr>
          <p:spPr>
            <a:xfrm>
              <a:off x="25400" y="-47625"/>
              <a:ext cx="313434" cy="603622"/>
            </a:xfrm>
            <a:prstGeom prst="rect">
              <a:avLst/>
            </a:prstGeom>
          </p:spPr>
          <p:txBody>
            <a:bodyPr anchor="ctr" rtlCol="false" tIns="50800" lIns="50800" bIns="50800" rIns="50800"/>
            <a:lstStyle/>
            <a:p>
              <a:pPr algn="ctr">
                <a:lnSpc>
                  <a:spcPts val="3079"/>
                </a:lnSpc>
              </a:pPr>
            </a:p>
          </p:txBody>
        </p:sp>
      </p:grpSp>
      <p:grpSp>
        <p:nvGrpSpPr>
          <p:cNvPr name="Group 13" id="13"/>
          <p:cNvGrpSpPr/>
          <p:nvPr/>
        </p:nvGrpSpPr>
        <p:grpSpPr>
          <a:xfrm rot="0">
            <a:off x="5900624" y="6403541"/>
            <a:ext cx="6584382" cy="447608"/>
            <a:chOff x="0" y="0"/>
            <a:chExt cx="1354811" cy="92101"/>
          </a:xfrm>
        </p:grpSpPr>
        <p:sp>
          <p:nvSpPr>
            <p:cNvPr name="Freeform 14" id="14"/>
            <p:cNvSpPr/>
            <p:nvPr/>
          </p:nvSpPr>
          <p:spPr>
            <a:xfrm flipH="false" flipV="false" rot="0">
              <a:off x="0" y="0"/>
              <a:ext cx="1354811" cy="92101"/>
            </a:xfrm>
            <a:custGeom>
              <a:avLst/>
              <a:gdLst/>
              <a:ahLst/>
              <a:cxnLst/>
              <a:rect r="r" b="b" t="t" l="l"/>
              <a:pathLst>
                <a:path h="92101" w="1354811">
                  <a:moveTo>
                    <a:pt x="22965" y="0"/>
                  </a:moveTo>
                  <a:lnTo>
                    <a:pt x="1331846" y="0"/>
                  </a:lnTo>
                  <a:cubicBezTo>
                    <a:pt x="1344529" y="0"/>
                    <a:pt x="1354811" y="10282"/>
                    <a:pt x="1354811" y="22965"/>
                  </a:cubicBezTo>
                  <a:lnTo>
                    <a:pt x="1354811" y="69136"/>
                  </a:lnTo>
                  <a:cubicBezTo>
                    <a:pt x="1354811" y="81819"/>
                    <a:pt x="1344529" y="92101"/>
                    <a:pt x="1331846" y="92101"/>
                  </a:cubicBezTo>
                  <a:lnTo>
                    <a:pt x="22965" y="92101"/>
                  </a:lnTo>
                  <a:cubicBezTo>
                    <a:pt x="10282" y="92101"/>
                    <a:pt x="0" y="81819"/>
                    <a:pt x="0" y="69136"/>
                  </a:cubicBezTo>
                  <a:lnTo>
                    <a:pt x="0" y="22965"/>
                  </a:lnTo>
                  <a:cubicBezTo>
                    <a:pt x="0" y="10282"/>
                    <a:pt x="10282" y="0"/>
                    <a:pt x="22965" y="0"/>
                  </a:cubicBezTo>
                  <a:close/>
                </a:path>
              </a:pathLst>
            </a:custGeom>
            <a:solidFill>
              <a:srgbClr val="89C9D1"/>
            </a:solidFill>
          </p:spPr>
        </p:sp>
        <p:sp>
          <p:nvSpPr>
            <p:cNvPr name="TextBox 15" id="15"/>
            <p:cNvSpPr txBox="true"/>
            <p:nvPr/>
          </p:nvSpPr>
          <p:spPr>
            <a:xfrm>
              <a:off x="0" y="-47625"/>
              <a:ext cx="1354811" cy="139726"/>
            </a:xfrm>
            <a:prstGeom prst="rect">
              <a:avLst/>
            </a:prstGeom>
          </p:spPr>
          <p:txBody>
            <a:bodyPr anchor="ctr" rtlCol="false" tIns="50800" lIns="50800" bIns="50800" rIns="50800"/>
            <a:lstStyle/>
            <a:p>
              <a:pPr algn="ctr">
                <a:lnSpc>
                  <a:spcPts val="3079"/>
                </a:lnSpc>
              </a:pPr>
            </a:p>
          </p:txBody>
        </p:sp>
      </p:grpSp>
      <p:sp>
        <p:nvSpPr>
          <p:cNvPr name="TextBox 16" id="16"/>
          <p:cNvSpPr txBox="true"/>
          <p:nvPr/>
        </p:nvSpPr>
        <p:spPr>
          <a:xfrm rot="0">
            <a:off x="6574876" y="2179821"/>
            <a:ext cx="4745299" cy="1153795"/>
          </a:xfrm>
          <a:prstGeom prst="rect">
            <a:avLst/>
          </a:prstGeom>
        </p:spPr>
        <p:txBody>
          <a:bodyPr anchor="t" rtlCol="false" tIns="0" lIns="0" bIns="0" rIns="0">
            <a:spAutoFit/>
          </a:bodyPr>
          <a:lstStyle/>
          <a:p>
            <a:pPr algn="ctr">
              <a:lnSpc>
                <a:spcPts val="3079"/>
              </a:lnSpc>
              <a:spcBef>
                <a:spcPct val="0"/>
              </a:spcBef>
            </a:pPr>
            <a:r>
              <a:rPr lang="en-US" b="true" sz="2199">
                <a:solidFill>
                  <a:srgbClr val="000000"/>
                </a:solidFill>
                <a:latin typeface="Red Hat Display Bold"/>
                <a:ea typeface="Red Hat Display Bold"/>
                <a:cs typeface="Red Hat Display Bold"/>
                <a:sym typeface="Red Hat Display Bold"/>
              </a:rPr>
              <a:t>YOU have </a:t>
            </a:r>
            <a:r>
              <a:rPr lang="en-US" b="true" sz="2199">
                <a:solidFill>
                  <a:srgbClr val="000000"/>
                </a:solidFill>
                <a:latin typeface="Red Hat Display Bold"/>
                <a:ea typeface="Red Hat Display Bold"/>
                <a:cs typeface="Red Hat Display Bold"/>
                <a:sym typeface="Red Hat Display Bold"/>
              </a:rPr>
              <a:t>been chosen to get the MEGA STAR PLAYER PASS</a:t>
            </a:r>
          </a:p>
          <a:p>
            <a:pPr algn="ctr">
              <a:lnSpc>
                <a:spcPts val="3079"/>
              </a:lnSpc>
              <a:spcBef>
                <a:spcPct val="0"/>
              </a:spcBef>
            </a:pPr>
            <a:r>
              <a:rPr lang="en-US" b="true" sz="2199">
                <a:solidFill>
                  <a:srgbClr val="000000"/>
                </a:solidFill>
                <a:latin typeface="Red Hat Display Bold"/>
                <a:ea typeface="Red Hat Display Bold"/>
                <a:cs typeface="Red Hat Display Bold"/>
                <a:sym typeface="Red Hat Display Bold"/>
              </a:rPr>
              <a:t> for ALL online games!</a:t>
            </a:r>
          </a:p>
        </p:txBody>
      </p:sp>
      <p:sp>
        <p:nvSpPr>
          <p:cNvPr name="TextBox 17" id="17"/>
          <p:cNvSpPr txBox="true"/>
          <p:nvPr/>
        </p:nvSpPr>
        <p:spPr>
          <a:xfrm rot="0">
            <a:off x="4726448" y="3338445"/>
            <a:ext cx="3390235" cy="2491740"/>
          </a:xfrm>
          <a:prstGeom prst="rect">
            <a:avLst/>
          </a:prstGeom>
        </p:spPr>
        <p:txBody>
          <a:bodyPr anchor="t" rtlCol="false" tIns="0" lIns="0" bIns="0" rIns="0">
            <a:spAutoFit/>
          </a:bodyPr>
          <a:lstStyle/>
          <a:p>
            <a:pPr algn="just">
              <a:lnSpc>
                <a:spcPts val="3359"/>
              </a:lnSpc>
              <a:spcBef>
                <a:spcPct val="0"/>
              </a:spcBef>
            </a:pPr>
            <a:r>
              <a:rPr lang="en-US" b="true" sz="2399">
                <a:solidFill>
                  <a:srgbClr val="000000"/>
                </a:solidFill>
                <a:latin typeface="Red Hat Display Bold"/>
                <a:ea typeface="Red Hat Display Bold"/>
                <a:cs typeface="Red Hat Display Bold"/>
                <a:sym typeface="Red Hat Display Bold"/>
              </a:rPr>
              <a:t>You’ll Unl</a:t>
            </a:r>
            <a:r>
              <a:rPr lang="en-US" b="true" sz="2399">
                <a:solidFill>
                  <a:srgbClr val="000000"/>
                </a:solidFill>
                <a:latin typeface="Red Hat Display Bold"/>
                <a:ea typeface="Red Hat Display Bold"/>
                <a:cs typeface="Red Hat Display Bold"/>
                <a:sym typeface="Red Hat Display Bold"/>
              </a:rPr>
              <a:t>ock:</a:t>
            </a:r>
          </a:p>
          <a:p>
            <a:pPr algn="just">
              <a:lnSpc>
                <a:spcPts val="3359"/>
              </a:lnSpc>
              <a:spcBef>
                <a:spcPct val="0"/>
              </a:spcBef>
            </a:pPr>
            <a:r>
              <a:rPr lang="en-US" b="true" sz="2399">
                <a:solidFill>
                  <a:srgbClr val="000000"/>
                </a:solidFill>
                <a:latin typeface="Red Hat Display Bold"/>
                <a:ea typeface="Red Hat Display Bold"/>
                <a:cs typeface="Red Hat Display Bold"/>
                <a:sym typeface="Red Hat Display Bold"/>
              </a:rPr>
              <a:t> ✨ Super speed</a:t>
            </a:r>
          </a:p>
          <a:p>
            <a:pPr algn="just">
              <a:lnSpc>
                <a:spcPts val="3359"/>
              </a:lnSpc>
              <a:spcBef>
                <a:spcPct val="0"/>
              </a:spcBef>
            </a:pPr>
            <a:r>
              <a:rPr lang="en-US" b="true" sz="2399">
                <a:solidFill>
                  <a:srgbClr val="000000"/>
                </a:solidFill>
                <a:latin typeface="Red Hat Display Bold"/>
                <a:ea typeface="Red Hat Display Bold"/>
                <a:cs typeface="Red Hat Display Bold"/>
                <a:sym typeface="Red Hat Display Bold"/>
              </a:rPr>
              <a:t> ✨ Rainbow skins</a:t>
            </a:r>
          </a:p>
          <a:p>
            <a:pPr algn="just">
              <a:lnSpc>
                <a:spcPts val="3359"/>
              </a:lnSpc>
              <a:spcBef>
                <a:spcPct val="0"/>
              </a:spcBef>
            </a:pPr>
            <a:r>
              <a:rPr lang="en-US" b="true" sz="2399">
                <a:solidFill>
                  <a:srgbClr val="000000"/>
                </a:solidFill>
                <a:latin typeface="Red Hat Display Bold"/>
                <a:ea typeface="Red Hat Display Bold"/>
                <a:cs typeface="Red Hat Display Bold"/>
                <a:sym typeface="Red Hat Display Bold"/>
              </a:rPr>
              <a:t> ✨ Unlimited coins</a:t>
            </a:r>
          </a:p>
          <a:p>
            <a:pPr algn="just">
              <a:lnSpc>
                <a:spcPts val="3359"/>
              </a:lnSpc>
              <a:spcBef>
                <a:spcPct val="0"/>
              </a:spcBef>
            </a:pPr>
            <a:r>
              <a:rPr lang="en-US" b="true" sz="2399">
                <a:solidFill>
                  <a:srgbClr val="000000"/>
                </a:solidFill>
                <a:latin typeface="Red Hat Display Bold"/>
                <a:ea typeface="Red Hat Display Bold"/>
                <a:cs typeface="Red Hat Display Bold"/>
                <a:sym typeface="Red Hat Display Bold"/>
              </a:rPr>
              <a:t> ✨ Secret levels</a:t>
            </a:r>
          </a:p>
          <a:p>
            <a:pPr algn="just">
              <a:lnSpc>
                <a:spcPts val="3359"/>
              </a:lnSpc>
              <a:spcBef>
                <a:spcPct val="0"/>
              </a:spcBef>
            </a:pPr>
          </a:p>
        </p:txBody>
      </p:sp>
      <p:grpSp>
        <p:nvGrpSpPr>
          <p:cNvPr name="Group 18" id="18"/>
          <p:cNvGrpSpPr/>
          <p:nvPr/>
        </p:nvGrpSpPr>
        <p:grpSpPr>
          <a:xfrm rot="0">
            <a:off x="7463603" y="4088815"/>
            <a:ext cx="6265888" cy="2022081"/>
            <a:chOff x="0" y="0"/>
            <a:chExt cx="8354518" cy="2696108"/>
          </a:xfrm>
        </p:grpSpPr>
        <p:sp>
          <p:nvSpPr>
            <p:cNvPr name="Freeform 19" id="19"/>
            <p:cNvSpPr/>
            <p:nvPr/>
          </p:nvSpPr>
          <p:spPr>
            <a:xfrm flipH="false" flipV="false" rot="0">
              <a:off x="0" y="0"/>
              <a:ext cx="8354518" cy="2696108"/>
            </a:xfrm>
            <a:custGeom>
              <a:avLst/>
              <a:gdLst/>
              <a:ahLst/>
              <a:cxnLst/>
              <a:rect r="r" b="b" t="t" l="l"/>
              <a:pathLst>
                <a:path h="2696108" w="8354518">
                  <a:moveTo>
                    <a:pt x="0" y="0"/>
                  </a:moveTo>
                  <a:lnTo>
                    <a:pt x="8354518" y="0"/>
                  </a:lnTo>
                  <a:lnTo>
                    <a:pt x="8354518" y="2696108"/>
                  </a:lnTo>
                  <a:lnTo>
                    <a:pt x="0" y="2696108"/>
                  </a:lnTo>
                  <a:lnTo>
                    <a:pt x="0" y="0"/>
                  </a:lnTo>
                  <a:close/>
                </a:path>
              </a:pathLst>
            </a:custGeom>
            <a:blipFill>
              <a:blip r:embed="rId11"/>
              <a:stretch>
                <a:fillRect l="0" t="-1645" r="0" b="-1645"/>
              </a:stretch>
            </a:blipFill>
          </p:spPr>
        </p:sp>
        <p:sp>
          <p:nvSpPr>
            <p:cNvPr name="TextBox 20" id="20"/>
            <p:cNvSpPr txBox="true"/>
            <p:nvPr/>
          </p:nvSpPr>
          <p:spPr>
            <a:xfrm rot="0">
              <a:off x="342869" y="76698"/>
              <a:ext cx="7617163" cy="1996611"/>
            </a:xfrm>
            <a:prstGeom prst="rect">
              <a:avLst/>
            </a:prstGeom>
          </p:spPr>
          <p:txBody>
            <a:bodyPr anchor="t" rtlCol="false" tIns="0" lIns="0" bIns="0" rIns="0">
              <a:spAutoFit/>
            </a:bodyPr>
            <a:lstStyle/>
            <a:p>
              <a:pPr algn="just">
                <a:lnSpc>
                  <a:spcPts val="3037"/>
                </a:lnSpc>
                <a:spcBef>
                  <a:spcPct val="0"/>
                </a:spcBef>
              </a:pPr>
              <a:r>
                <a:rPr lang="en-US" b="true" sz="2169">
                  <a:solidFill>
                    <a:srgbClr val="000000"/>
                  </a:solidFill>
                  <a:latin typeface="Red Hat Display Bold"/>
                  <a:ea typeface="Red Hat Display Bold"/>
                  <a:cs typeface="Red Hat Display Bold"/>
                  <a:sym typeface="Red Hat Display Bold"/>
                </a:rPr>
                <a:t>To activate y</a:t>
              </a:r>
              <a:r>
                <a:rPr lang="en-US" b="true" sz="2169">
                  <a:solidFill>
                    <a:srgbClr val="000000"/>
                  </a:solidFill>
                  <a:latin typeface="Red Hat Display Bold"/>
                  <a:ea typeface="Red Hat Display Bold"/>
                  <a:cs typeface="Red Hat Display Bold"/>
                  <a:sym typeface="Red Hat Display Bold"/>
                </a:rPr>
                <a:t>our pass, type in:</a:t>
              </a:r>
            </a:p>
            <a:p>
              <a:pPr algn="just" marL="468490" indent="-234245" lvl="1">
                <a:lnSpc>
                  <a:spcPts val="3037"/>
                </a:lnSpc>
                <a:spcBef>
                  <a:spcPct val="0"/>
                </a:spcBef>
                <a:buFont typeface="Arial"/>
                <a:buChar char="•"/>
              </a:pPr>
              <a:r>
                <a:rPr lang="en-US" b="true" sz="2169">
                  <a:solidFill>
                    <a:srgbClr val="000000"/>
                  </a:solidFill>
                  <a:latin typeface="Red Hat Display Bold"/>
                  <a:ea typeface="Red Hat Display Bold"/>
                  <a:cs typeface="Red Hat Display Bold"/>
                  <a:sym typeface="Red Hat Display Bold"/>
                </a:rPr>
                <a:t>Your full name</a:t>
              </a:r>
            </a:p>
            <a:p>
              <a:pPr algn="just" marL="468490" indent="-234245" lvl="1">
                <a:lnSpc>
                  <a:spcPts val="3037"/>
                </a:lnSpc>
                <a:spcBef>
                  <a:spcPct val="0"/>
                </a:spcBef>
                <a:buFont typeface="Arial"/>
                <a:buChar char="•"/>
              </a:pPr>
              <a:r>
                <a:rPr lang="en-US" b="true" sz="2169">
                  <a:solidFill>
                    <a:srgbClr val="000000"/>
                  </a:solidFill>
                  <a:latin typeface="Red Hat Display Bold"/>
                  <a:ea typeface="Red Hat Display Bold"/>
                  <a:cs typeface="Red Hat Display Bold"/>
                  <a:sym typeface="Red Hat Display Bold"/>
                </a:rPr>
                <a:t>Your email address (to get your prizes)</a:t>
              </a:r>
            </a:p>
            <a:p>
              <a:pPr algn="just" marL="468490" indent="-234245" lvl="1">
                <a:lnSpc>
                  <a:spcPts val="3037"/>
                </a:lnSpc>
                <a:spcBef>
                  <a:spcPct val="0"/>
                </a:spcBef>
                <a:buFont typeface="Arial"/>
                <a:buChar char="•"/>
              </a:pPr>
              <a:r>
                <a:rPr lang="en-US" b="true" sz="2169">
                  <a:solidFill>
                    <a:srgbClr val="000000"/>
                  </a:solidFill>
                  <a:latin typeface="Red Hat Display Bold"/>
                  <a:ea typeface="Red Hat Display Bold"/>
                  <a:cs typeface="Red Hat Display Bold"/>
                  <a:sym typeface="Red Hat Display Bold"/>
                </a:rPr>
                <a:t>A selfie to post on our WINNER board!</a:t>
              </a:r>
            </a:p>
          </p:txBody>
        </p:sp>
      </p:grpSp>
      <p:sp>
        <p:nvSpPr>
          <p:cNvPr name="Freeform 21" id="21"/>
          <p:cNvSpPr/>
          <p:nvPr/>
        </p:nvSpPr>
        <p:spPr>
          <a:xfrm flipH="false" flipV="false" rot="0">
            <a:off x="12592079" y="2252589"/>
            <a:ext cx="977871" cy="1046359"/>
          </a:xfrm>
          <a:custGeom>
            <a:avLst/>
            <a:gdLst/>
            <a:ahLst/>
            <a:cxnLst/>
            <a:rect r="r" b="b" t="t" l="l"/>
            <a:pathLst>
              <a:path h="1046359" w="977871">
                <a:moveTo>
                  <a:pt x="0" y="0"/>
                </a:moveTo>
                <a:lnTo>
                  <a:pt x="977870" y="0"/>
                </a:lnTo>
                <a:lnTo>
                  <a:pt x="977870" y="1046359"/>
                </a:lnTo>
                <a:lnTo>
                  <a:pt x="0" y="104635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2" id="22"/>
          <p:cNvSpPr txBox="true"/>
          <p:nvPr/>
        </p:nvSpPr>
        <p:spPr>
          <a:xfrm rot="0">
            <a:off x="7182722" y="1694373"/>
            <a:ext cx="3529608" cy="448310"/>
          </a:xfrm>
          <a:prstGeom prst="rect">
            <a:avLst/>
          </a:prstGeom>
        </p:spPr>
        <p:txBody>
          <a:bodyPr anchor="t" rtlCol="false" tIns="0" lIns="0" bIns="0" rIns="0">
            <a:spAutoFit/>
          </a:bodyPr>
          <a:lstStyle/>
          <a:p>
            <a:pPr algn="ctr">
              <a:lnSpc>
                <a:spcPts val="3639"/>
              </a:lnSpc>
              <a:spcBef>
                <a:spcPct val="0"/>
              </a:spcBef>
            </a:pPr>
            <a:r>
              <a:rPr lang="en-US" sz="2599">
                <a:solidFill>
                  <a:srgbClr val="000000"/>
                </a:solidFill>
                <a:latin typeface="Red Hat Display"/>
                <a:ea typeface="Red Hat Display"/>
                <a:cs typeface="Red Hat Display"/>
                <a:sym typeface="Red Hat Display"/>
              </a:rPr>
              <a:t>Congratulations Gamer!!</a:t>
            </a:r>
          </a:p>
        </p:txBody>
      </p:sp>
      <p:sp>
        <p:nvSpPr>
          <p:cNvPr name="TextBox 23" id="23"/>
          <p:cNvSpPr txBox="true"/>
          <p:nvPr/>
        </p:nvSpPr>
        <p:spPr>
          <a:xfrm rot="0">
            <a:off x="6332386" y="6827994"/>
            <a:ext cx="5623228" cy="372745"/>
          </a:xfrm>
          <a:prstGeom prst="rect">
            <a:avLst/>
          </a:prstGeom>
        </p:spPr>
        <p:txBody>
          <a:bodyPr anchor="t" rtlCol="false" tIns="0" lIns="0" bIns="0" rIns="0">
            <a:spAutoFit/>
          </a:bodyPr>
          <a:lstStyle/>
          <a:p>
            <a:pPr algn="ctr">
              <a:lnSpc>
                <a:spcPts val="3079"/>
              </a:lnSpc>
              <a:spcBef>
                <a:spcPct val="0"/>
              </a:spcBef>
            </a:pPr>
            <a:r>
              <a:rPr lang="en-US" b="true" sz="2199">
                <a:solidFill>
                  <a:srgbClr val="000000"/>
                </a:solidFill>
                <a:latin typeface="Red Hat Display Bold"/>
                <a:ea typeface="Red Hat Display Bold"/>
                <a:cs typeface="Red Hat Display Bold"/>
                <a:sym typeface="Red Hat Display Bold"/>
              </a:rPr>
              <a:t> Meg</a:t>
            </a:r>
            <a:r>
              <a:rPr lang="en-US" b="true" sz="2199">
                <a:solidFill>
                  <a:srgbClr val="000000"/>
                </a:solidFill>
                <a:latin typeface="Red Hat Display Bold"/>
                <a:ea typeface="Red Hat Display Bold"/>
                <a:cs typeface="Red Hat Display Bold"/>
                <a:sym typeface="Red Hat Display Bold"/>
              </a:rPr>
              <a:t>a‑Player‑Pass.superbonus‑gate</a:t>
            </a:r>
          </a:p>
        </p:txBody>
      </p:sp>
      <p:sp>
        <p:nvSpPr>
          <p:cNvPr name="TextBox 24" id="24"/>
          <p:cNvSpPr txBox="true"/>
          <p:nvPr/>
        </p:nvSpPr>
        <p:spPr>
          <a:xfrm rot="0">
            <a:off x="5935042" y="6419870"/>
            <a:ext cx="6417915" cy="382270"/>
          </a:xfrm>
          <a:prstGeom prst="rect">
            <a:avLst/>
          </a:prstGeom>
        </p:spPr>
        <p:txBody>
          <a:bodyPr anchor="t" rtlCol="false" tIns="0" lIns="0" bIns="0" rIns="0">
            <a:spAutoFit/>
          </a:bodyPr>
          <a:lstStyle/>
          <a:p>
            <a:pPr algn="ctr">
              <a:lnSpc>
                <a:spcPts val="3079"/>
              </a:lnSpc>
              <a:spcBef>
                <a:spcPct val="0"/>
              </a:spcBef>
            </a:pPr>
            <a:r>
              <a:rPr lang="en-US" sz="2199">
                <a:solidFill>
                  <a:srgbClr val="B5121B"/>
                </a:solidFill>
                <a:latin typeface="Lazydog"/>
                <a:ea typeface="Lazydog"/>
                <a:cs typeface="Lazydog"/>
                <a:sym typeface="Lazydog"/>
              </a:rPr>
              <a:t>Hurry there’s only 5 minutes left to claim!!</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89C9D1"/>
        </a:solidFill>
      </p:bgPr>
    </p:bg>
    <p:spTree>
      <p:nvGrpSpPr>
        <p:cNvPr id="1" name=""/>
        <p:cNvGrpSpPr/>
        <p:nvPr/>
      </p:nvGrpSpPr>
      <p:grpSpPr>
        <a:xfrm>
          <a:off x="0" y="0"/>
          <a:ext cx="0" cy="0"/>
          <a:chOff x="0" y="0"/>
          <a:chExt cx="0" cy="0"/>
        </a:xfrm>
      </p:grpSpPr>
      <p:sp>
        <p:nvSpPr>
          <p:cNvPr name="Freeform 2" id="2"/>
          <p:cNvSpPr/>
          <p:nvPr/>
        </p:nvSpPr>
        <p:spPr>
          <a:xfrm flipH="false" flipV="false" rot="0">
            <a:off x="5377108" y="513065"/>
            <a:ext cx="7533784" cy="9367388"/>
          </a:xfrm>
          <a:custGeom>
            <a:avLst/>
            <a:gdLst/>
            <a:ahLst/>
            <a:cxnLst/>
            <a:rect r="r" b="b" t="t" l="l"/>
            <a:pathLst>
              <a:path h="9367388" w="7533784">
                <a:moveTo>
                  <a:pt x="0" y="0"/>
                </a:moveTo>
                <a:lnTo>
                  <a:pt x="7533784" y="0"/>
                </a:lnTo>
                <a:lnTo>
                  <a:pt x="7533784" y="9367388"/>
                </a:lnTo>
                <a:lnTo>
                  <a:pt x="0" y="9367388"/>
                </a:lnTo>
                <a:lnTo>
                  <a:pt x="0" y="0"/>
                </a:lnTo>
                <a:close/>
              </a:path>
            </a:pathLst>
          </a:custGeom>
          <a:blipFill>
            <a:blip r:embed="rId3"/>
            <a:stretch>
              <a:fillRect l="-1971" t="-416" r="-1971" b="0"/>
            </a:stretch>
          </a:blipFill>
        </p:spPr>
      </p:sp>
      <p:sp>
        <p:nvSpPr>
          <p:cNvPr name="Freeform 3" id="3"/>
          <p:cNvSpPr/>
          <p:nvPr/>
        </p:nvSpPr>
        <p:spPr>
          <a:xfrm flipH="false" flipV="true" rot="0">
            <a:off x="11726747" y="1730909"/>
            <a:ext cx="550790" cy="1543660"/>
          </a:xfrm>
          <a:custGeom>
            <a:avLst/>
            <a:gdLst/>
            <a:ahLst/>
            <a:cxnLst/>
            <a:rect r="r" b="b" t="t" l="l"/>
            <a:pathLst>
              <a:path h="1543660" w="550790">
                <a:moveTo>
                  <a:pt x="0" y="1543660"/>
                </a:moveTo>
                <a:lnTo>
                  <a:pt x="550789" y="1543660"/>
                </a:lnTo>
                <a:lnTo>
                  <a:pt x="550789" y="0"/>
                </a:lnTo>
                <a:lnTo>
                  <a:pt x="0" y="0"/>
                </a:lnTo>
                <a:lnTo>
                  <a:pt x="0" y="154366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457447" y="6511030"/>
            <a:ext cx="337859" cy="946894"/>
          </a:xfrm>
          <a:custGeom>
            <a:avLst/>
            <a:gdLst/>
            <a:ahLst/>
            <a:cxnLst/>
            <a:rect r="r" b="b" t="t" l="l"/>
            <a:pathLst>
              <a:path h="946894" w="337859">
                <a:moveTo>
                  <a:pt x="0" y="0"/>
                </a:moveTo>
                <a:lnTo>
                  <a:pt x="337859" y="0"/>
                </a:lnTo>
                <a:lnTo>
                  <a:pt x="337859" y="946895"/>
                </a:lnTo>
                <a:lnTo>
                  <a:pt x="0" y="9468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7012507" y="8649946"/>
            <a:ext cx="1362172" cy="1212333"/>
          </a:xfrm>
          <a:custGeom>
            <a:avLst/>
            <a:gdLst/>
            <a:ahLst/>
            <a:cxnLst/>
            <a:rect r="r" b="b" t="t" l="l"/>
            <a:pathLst>
              <a:path h="1212333" w="1362172">
                <a:moveTo>
                  <a:pt x="0" y="0"/>
                </a:moveTo>
                <a:lnTo>
                  <a:pt x="1362172" y="0"/>
                </a:lnTo>
                <a:lnTo>
                  <a:pt x="1362172" y="1212333"/>
                </a:lnTo>
                <a:lnTo>
                  <a:pt x="0" y="1212333"/>
                </a:lnTo>
                <a:lnTo>
                  <a:pt x="0" y="0"/>
                </a:lnTo>
                <a:close/>
              </a:path>
            </a:pathLst>
          </a:custGeom>
          <a:blipFill>
            <a:blip r:embed="rId6"/>
            <a:stretch>
              <a:fillRect l="0" t="0" r="0" b="0"/>
            </a:stretch>
          </a:blipFill>
        </p:spPr>
      </p:sp>
      <p:sp>
        <p:nvSpPr>
          <p:cNvPr name="Freeform 6" id="6"/>
          <p:cNvSpPr/>
          <p:nvPr/>
        </p:nvSpPr>
        <p:spPr>
          <a:xfrm flipH="false" flipV="false" rot="0">
            <a:off x="5648104" y="7901535"/>
            <a:ext cx="1533404" cy="1890175"/>
          </a:xfrm>
          <a:custGeom>
            <a:avLst/>
            <a:gdLst/>
            <a:ahLst/>
            <a:cxnLst/>
            <a:rect r="r" b="b" t="t" l="l"/>
            <a:pathLst>
              <a:path h="1890175" w="1533404">
                <a:moveTo>
                  <a:pt x="0" y="0"/>
                </a:moveTo>
                <a:lnTo>
                  <a:pt x="1533405" y="0"/>
                </a:lnTo>
                <a:lnTo>
                  <a:pt x="1533405" y="1890175"/>
                </a:lnTo>
                <a:lnTo>
                  <a:pt x="0" y="1890175"/>
                </a:lnTo>
                <a:lnTo>
                  <a:pt x="0" y="0"/>
                </a:lnTo>
                <a:close/>
              </a:path>
            </a:pathLst>
          </a:custGeom>
          <a:blipFill>
            <a:blip r:embed="rId7"/>
            <a:stretch>
              <a:fillRect l="0" t="0" r="0" b="0"/>
            </a:stretch>
          </a:blipFill>
        </p:spPr>
      </p:sp>
      <p:sp>
        <p:nvSpPr>
          <p:cNvPr name="Freeform 7" id="7"/>
          <p:cNvSpPr/>
          <p:nvPr/>
        </p:nvSpPr>
        <p:spPr>
          <a:xfrm flipH="false" flipV="false" rot="0">
            <a:off x="6563579" y="6984478"/>
            <a:ext cx="1235860" cy="1337872"/>
          </a:xfrm>
          <a:custGeom>
            <a:avLst/>
            <a:gdLst/>
            <a:ahLst/>
            <a:cxnLst/>
            <a:rect r="r" b="b" t="t" l="l"/>
            <a:pathLst>
              <a:path h="1337872" w="1235860">
                <a:moveTo>
                  <a:pt x="0" y="0"/>
                </a:moveTo>
                <a:lnTo>
                  <a:pt x="1235859" y="0"/>
                </a:lnTo>
                <a:lnTo>
                  <a:pt x="1235859" y="1337872"/>
                </a:lnTo>
                <a:lnTo>
                  <a:pt x="0" y="1337872"/>
                </a:lnTo>
                <a:lnTo>
                  <a:pt x="0" y="0"/>
                </a:lnTo>
                <a:close/>
              </a:path>
            </a:pathLst>
          </a:custGeom>
          <a:blipFill>
            <a:blip r:embed="rId8"/>
            <a:stretch>
              <a:fillRect l="0" t="0" r="0" b="0"/>
            </a:stretch>
          </a:blipFill>
        </p:spPr>
      </p:sp>
      <p:sp>
        <p:nvSpPr>
          <p:cNvPr name="Freeform 8" id="8"/>
          <p:cNvSpPr/>
          <p:nvPr/>
        </p:nvSpPr>
        <p:spPr>
          <a:xfrm flipH="false" flipV="false" rot="0">
            <a:off x="7931069" y="7762725"/>
            <a:ext cx="887221" cy="887221"/>
          </a:xfrm>
          <a:custGeom>
            <a:avLst/>
            <a:gdLst/>
            <a:ahLst/>
            <a:cxnLst/>
            <a:rect r="r" b="b" t="t" l="l"/>
            <a:pathLst>
              <a:path h="887221" w="887221">
                <a:moveTo>
                  <a:pt x="0" y="0"/>
                </a:moveTo>
                <a:lnTo>
                  <a:pt x="887221" y="0"/>
                </a:lnTo>
                <a:lnTo>
                  <a:pt x="887221" y="887221"/>
                </a:lnTo>
                <a:lnTo>
                  <a:pt x="0" y="8872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3739567" y="180980"/>
            <a:ext cx="4909185" cy="10920643"/>
          </a:xfrm>
          <a:custGeom>
            <a:avLst/>
            <a:gdLst/>
            <a:ahLst/>
            <a:cxnLst/>
            <a:rect r="r" b="b" t="t" l="l"/>
            <a:pathLst>
              <a:path h="10920643" w="4909185">
                <a:moveTo>
                  <a:pt x="0" y="0"/>
                </a:moveTo>
                <a:lnTo>
                  <a:pt x="4909185" y="0"/>
                </a:lnTo>
                <a:lnTo>
                  <a:pt x="4909185" y="10920643"/>
                </a:lnTo>
                <a:lnTo>
                  <a:pt x="0" y="10920643"/>
                </a:lnTo>
                <a:lnTo>
                  <a:pt x="0" y="0"/>
                </a:lnTo>
                <a:close/>
              </a:path>
            </a:pathLst>
          </a:custGeom>
          <a:blipFill>
            <a:blip r:embed="rId11">
              <a:alphaModFix amt="26000"/>
            </a:blip>
            <a:stretch>
              <a:fillRect l="0" t="-637" r="-14052" b="-637"/>
            </a:stretch>
          </a:blipFill>
        </p:spPr>
      </p:sp>
      <p:sp>
        <p:nvSpPr>
          <p:cNvPr name="Freeform 10" id="10"/>
          <p:cNvSpPr/>
          <p:nvPr/>
        </p:nvSpPr>
        <p:spPr>
          <a:xfrm flipH="false" flipV="false" rot="0">
            <a:off x="15416745" y="9347462"/>
            <a:ext cx="2871255" cy="939538"/>
          </a:xfrm>
          <a:custGeom>
            <a:avLst/>
            <a:gdLst/>
            <a:ahLst/>
            <a:cxnLst/>
            <a:rect r="r" b="b" t="t" l="l"/>
            <a:pathLst>
              <a:path h="939538" w="2871255">
                <a:moveTo>
                  <a:pt x="0" y="0"/>
                </a:moveTo>
                <a:lnTo>
                  <a:pt x="2871255" y="0"/>
                </a:lnTo>
                <a:lnTo>
                  <a:pt x="2871255" y="939538"/>
                </a:lnTo>
                <a:lnTo>
                  <a:pt x="0" y="939538"/>
                </a:lnTo>
                <a:lnTo>
                  <a:pt x="0" y="0"/>
                </a:lnTo>
                <a:close/>
              </a:path>
            </a:pathLst>
          </a:custGeom>
          <a:blipFill>
            <a:blip r:embed="rId12"/>
            <a:stretch>
              <a:fillRect l="0" t="0" r="0" b="0"/>
            </a:stretch>
          </a:blipFill>
        </p:spPr>
      </p:sp>
      <p:sp>
        <p:nvSpPr>
          <p:cNvPr name="Freeform 11" id="11"/>
          <p:cNvSpPr/>
          <p:nvPr/>
        </p:nvSpPr>
        <p:spPr>
          <a:xfrm flipH="false" flipV="false" rot="-10800000">
            <a:off x="12426638" y="0"/>
            <a:ext cx="5861362" cy="3592526"/>
          </a:xfrm>
          <a:custGeom>
            <a:avLst/>
            <a:gdLst/>
            <a:ahLst/>
            <a:cxnLst/>
            <a:rect r="r" b="b" t="t" l="l"/>
            <a:pathLst>
              <a:path h="3592526" w="5861362">
                <a:moveTo>
                  <a:pt x="0" y="0"/>
                </a:moveTo>
                <a:lnTo>
                  <a:pt x="5861362" y="0"/>
                </a:lnTo>
                <a:lnTo>
                  <a:pt x="5861362" y="3592526"/>
                </a:lnTo>
                <a:lnTo>
                  <a:pt x="0" y="359252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true" flipV="false" rot="-10800000">
            <a:off x="0" y="0"/>
            <a:ext cx="5648104" cy="3461817"/>
          </a:xfrm>
          <a:custGeom>
            <a:avLst/>
            <a:gdLst/>
            <a:ahLst/>
            <a:cxnLst/>
            <a:rect r="r" b="b" t="t" l="l"/>
            <a:pathLst>
              <a:path h="3461817" w="5648104">
                <a:moveTo>
                  <a:pt x="5648104" y="0"/>
                </a:moveTo>
                <a:lnTo>
                  <a:pt x="0" y="0"/>
                </a:lnTo>
                <a:lnTo>
                  <a:pt x="0" y="3461817"/>
                </a:lnTo>
                <a:lnTo>
                  <a:pt x="5648104" y="3461817"/>
                </a:lnTo>
                <a:lnTo>
                  <a:pt x="5648104"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1140292" y="68553"/>
            <a:ext cx="540082" cy="889024"/>
          </a:xfrm>
          <a:custGeom>
            <a:avLst/>
            <a:gdLst/>
            <a:ahLst/>
            <a:cxnLst/>
            <a:rect r="r" b="b" t="t" l="l"/>
            <a:pathLst>
              <a:path h="889024" w="540082">
                <a:moveTo>
                  <a:pt x="0" y="0"/>
                </a:moveTo>
                <a:lnTo>
                  <a:pt x="540082" y="0"/>
                </a:lnTo>
                <a:lnTo>
                  <a:pt x="540082" y="889024"/>
                </a:lnTo>
                <a:lnTo>
                  <a:pt x="0" y="88902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true" flipV="false" rot="0">
            <a:off x="6472425" y="68553"/>
            <a:ext cx="540082" cy="889024"/>
          </a:xfrm>
          <a:custGeom>
            <a:avLst/>
            <a:gdLst/>
            <a:ahLst/>
            <a:cxnLst/>
            <a:rect r="r" b="b" t="t" l="l"/>
            <a:pathLst>
              <a:path h="889024" w="540082">
                <a:moveTo>
                  <a:pt x="540082" y="0"/>
                </a:moveTo>
                <a:lnTo>
                  <a:pt x="0" y="0"/>
                </a:lnTo>
                <a:lnTo>
                  <a:pt x="0" y="889024"/>
                </a:lnTo>
                <a:lnTo>
                  <a:pt x="540082" y="889024"/>
                </a:lnTo>
                <a:lnTo>
                  <a:pt x="540082"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1496007" y="5775595"/>
            <a:ext cx="2656089" cy="4511405"/>
          </a:xfrm>
          <a:custGeom>
            <a:avLst/>
            <a:gdLst/>
            <a:ahLst/>
            <a:cxnLst/>
            <a:rect r="r" b="b" t="t" l="l"/>
            <a:pathLst>
              <a:path h="4511405" w="2656089">
                <a:moveTo>
                  <a:pt x="0" y="0"/>
                </a:moveTo>
                <a:lnTo>
                  <a:pt x="2656090" y="0"/>
                </a:lnTo>
                <a:lnTo>
                  <a:pt x="2656090" y="4511405"/>
                </a:lnTo>
                <a:lnTo>
                  <a:pt x="0" y="4511405"/>
                </a:lnTo>
                <a:lnTo>
                  <a:pt x="0" y="0"/>
                </a:lnTo>
                <a:close/>
              </a:path>
            </a:pathLst>
          </a:custGeom>
          <a:blipFill>
            <a:blip r:embed="rId17"/>
            <a:stretch>
              <a:fillRect l="0" t="0" r="0" b="0"/>
            </a:stretch>
          </a:blipFill>
        </p:spPr>
      </p:sp>
      <p:grpSp>
        <p:nvGrpSpPr>
          <p:cNvPr name="Group 16" id="16"/>
          <p:cNvGrpSpPr/>
          <p:nvPr/>
        </p:nvGrpSpPr>
        <p:grpSpPr>
          <a:xfrm rot="0">
            <a:off x="5648104" y="3313742"/>
            <a:ext cx="4004827" cy="555361"/>
            <a:chOff x="0" y="0"/>
            <a:chExt cx="5339769" cy="740481"/>
          </a:xfrm>
        </p:grpSpPr>
        <p:grpSp>
          <p:nvGrpSpPr>
            <p:cNvPr name="Group 17" id="17"/>
            <p:cNvGrpSpPr/>
            <p:nvPr/>
          </p:nvGrpSpPr>
          <p:grpSpPr>
            <a:xfrm rot="0">
              <a:off x="0" y="0"/>
              <a:ext cx="5339769" cy="740481"/>
              <a:chOff x="0" y="0"/>
              <a:chExt cx="1234890" cy="171246"/>
            </a:xfrm>
          </p:grpSpPr>
          <p:sp>
            <p:nvSpPr>
              <p:cNvPr name="Freeform 18" id="18"/>
              <p:cNvSpPr/>
              <p:nvPr/>
            </p:nvSpPr>
            <p:spPr>
              <a:xfrm flipH="false" flipV="false" rot="0">
                <a:off x="0" y="0"/>
                <a:ext cx="1234890" cy="171246"/>
              </a:xfrm>
              <a:custGeom>
                <a:avLst/>
                <a:gdLst/>
                <a:ahLst/>
                <a:cxnLst/>
                <a:rect r="r" b="b" t="t" l="l"/>
                <a:pathLst>
                  <a:path h="171246" w="1234890">
                    <a:moveTo>
                      <a:pt x="83591" y="0"/>
                    </a:moveTo>
                    <a:lnTo>
                      <a:pt x="1151299" y="0"/>
                    </a:lnTo>
                    <a:cubicBezTo>
                      <a:pt x="1197465" y="0"/>
                      <a:pt x="1234890" y="37425"/>
                      <a:pt x="1234890" y="83591"/>
                    </a:cubicBezTo>
                    <a:lnTo>
                      <a:pt x="1234890" y="87655"/>
                    </a:lnTo>
                    <a:cubicBezTo>
                      <a:pt x="1234890" y="133821"/>
                      <a:pt x="1197465" y="171246"/>
                      <a:pt x="1151299" y="171246"/>
                    </a:cubicBezTo>
                    <a:lnTo>
                      <a:pt x="83591" y="171246"/>
                    </a:lnTo>
                    <a:cubicBezTo>
                      <a:pt x="37425" y="171246"/>
                      <a:pt x="0" y="133821"/>
                      <a:pt x="0" y="87655"/>
                    </a:cubicBezTo>
                    <a:lnTo>
                      <a:pt x="0" y="83591"/>
                    </a:lnTo>
                    <a:cubicBezTo>
                      <a:pt x="0" y="37425"/>
                      <a:pt x="37425" y="0"/>
                      <a:pt x="83591" y="0"/>
                    </a:cubicBezTo>
                    <a:close/>
                  </a:path>
                </a:pathLst>
              </a:custGeom>
              <a:solidFill>
                <a:srgbClr val="FFD74D"/>
              </a:solidFill>
            </p:spPr>
          </p:sp>
          <p:sp>
            <p:nvSpPr>
              <p:cNvPr name="TextBox 19" id="19"/>
              <p:cNvSpPr txBox="true"/>
              <p:nvPr/>
            </p:nvSpPr>
            <p:spPr>
              <a:xfrm>
                <a:off x="0" y="-38100"/>
                <a:ext cx="1234890" cy="209346"/>
              </a:xfrm>
              <a:prstGeom prst="rect">
                <a:avLst/>
              </a:prstGeom>
            </p:spPr>
            <p:txBody>
              <a:bodyPr anchor="ctr" rtlCol="false" tIns="47790" lIns="47790" bIns="47790" rIns="47790"/>
              <a:lstStyle/>
              <a:p>
                <a:pPr algn="ctr">
                  <a:lnSpc>
                    <a:spcPts val="3080"/>
                  </a:lnSpc>
                  <a:spcBef>
                    <a:spcPct val="0"/>
                  </a:spcBef>
                </a:pPr>
              </a:p>
            </p:txBody>
          </p:sp>
        </p:grpSp>
        <p:sp>
          <p:nvSpPr>
            <p:cNvPr name="TextBox 20" id="20"/>
            <p:cNvSpPr txBox="true"/>
            <p:nvPr/>
          </p:nvSpPr>
          <p:spPr>
            <a:xfrm rot="0">
              <a:off x="0" y="72999"/>
              <a:ext cx="5339769" cy="608400"/>
            </a:xfrm>
            <a:prstGeom prst="rect">
              <a:avLst/>
            </a:prstGeom>
          </p:spPr>
          <p:txBody>
            <a:bodyPr anchor="t" rtlCol="false" tIns="0" lIns="0" bIns="0" rIns="0">
              <a:spAutoFit/>
            </a:bodyPr>
            <a:lstStyle/>
            <a:p>
              <a:pPr algn="ctr">
                <a:lnSpc>
                  <a:spcPts val="3805"/>
                </a:lnSpc>
                <a:spcBef>
                  <a:spcPct val="0"/>
                </a:spcBef>
              </a:pPr>
              <a:r>
                <a:rPr lang="en-US" sz="2718">
                  <a:solidFill>
                    <a:srgbClr val="000000"/>
                  </a:solidFill>
                  <a:latin typeface="Lazydog"/>
                  <a:ea typeface="Lazydog"/>
                  <a:cs typeface="Lazydog"/>
                  <a:sym typeface="Lazydog"/>
                </a:rPr>
                <a:t>To join, you must...</a:t>
              </a:r>
            </a:p>
          </p:txBody>
        </p:sp>
      </p:grpSp>
      <p:sp>
        <p:nvSpPr>
          <p:cNvPr name="TextBox 21" id="21"/>
          <p:cNvSpPr txBox="true"/>
          <p:nvPr/>
        </p:nvSpPr>
        <p:spPr>
          <a:xfrm rot="0">
            <a:off x="5648104" y="3973155"/>
            <a:ext cx="7399555" cy="2553970"/>
          </a:xfrm>
          <a:prstGeom prst="rect">
            <a:avLst/>
          </a:prstGeom>
        </p:spPr>
        <p:txBody>
          <a:bodyPr anchor="t" rtlCol="false" tIns="0" lIns="0" bIns="0" rIns="0">
            <a:spAutoFit/>
          </a:bodyPr>
          <a:lstStyle/>
          <a:p>
            <a:pPr algn="l" marL="518499" indent="-259249" lvl="1">
              <a:lnSpc>
                <a:spcPts val="3362"/>
              </a:lnSpc>
              <a:buFont typeface="Arial"/>
              <a:buChar char="•"/>
            </a:pPr>
            <a:r>
              <a:rPr lang="en-US" sz="2401">
                <a:solidFill>
                  <a:srgbClr val="000000"/>
                </a:solidFill>
                <a:latin typeface="Lazydog"/>
                <a:ea typeface="Lazydog"/>
                <a:cs typeface="Lazydog"/>
                <a:sym typeface="Lazydog"/>
              </a:rPr>
              <a:t>Send us your name and age</a:t>
            </a:r>
          </a:p>
          <a:p>
            <a:pPr algn="l" marL="518499" indent="-259249" lvl="1">
              <a:lnSpc>
                <a:spcPts val="3362"/>
              </a:lnSpc>
              <a:buFont typeface="Arial"/>
              <a:buChar char="•"/>
            </a:pPr>
            <a:r>
              <a:rPr lang="en-US" sz="2401">
                <a:solidFill>
                  <a:srgbClr val="000000"/>
                </a:solidFill>
                <a:latin typeface="Lazydog"/>
                <a:ea typeface="Lazydog"/>
                <a:cs typeface="Lazydog"/>
                <a:sym typeface="Lazydog"/>
              </a:rPr>
              <a:t>Send us a picture or a video of what you look like</a:t>
            </a:r>
          </a:p>
          <a:p>
            <a:pPr algn="l" marL="518499" indent="-259249" lvl="1">
              <a:lnSpc>
                <a:spcPts val="3362"/>
              </a:lnSpc>
              <a:buFont typeface="Arial"/>
              <a:buChar char="•"/>
            </a:pPr>
            <a:r>
              <a:rPr lang="en-US" sz="2401">
                <a:solidFill>
                  <a:srgbClr val="000000"/>
                </a:solidFill>
                <a:latin typeface="Lazydog"/>
                <a:ea typeface="Lazydog"/>
                <a:cs typeface="Lazydog"/>
                <a:sym typeface="Lazydog"/>
              </a:rPr>
              <a:t>Tell us what school you go to</a:t>
            </a:r>
          </a:p>
          <a:p>
            <a:pPr algn="l" marL="518499" indent="-259249" lvl="1">
              <a:lnSpc>
                <a:spcPts val="3362"/>
              </a:lnSpc>
              <a:buFont typeface="Arial"/>
              <a:buChar char="•"/>
            </a:pPr>
            <a:r>
              <a:rPr lang="en-US" sz="2401">
                <a:solidFill>
                  <a:srgbClr val="000000"/>
                </a:solidFill>
                <a:latin typeface="Lazydog"/>
                <a:ea typeface="Lazydog"/>
                <a:cs typeface="Lazydog"/>
                <a:sym typeface="Lazydog"/>
              </a:rPr>
              <a:t>Promise not to show this message to adults</a:t>
            </a:r>
          </a:p>
        </p:txBody>
      </p:sp>
      <p:sp>
        <p:nvSpPr>
          <p:cNvPr name="TextBox 22" id="22"/>
          <p:cNvSpPr txBox="true"/>
          <p:nvPr/>
        </p:nvSpPr>
        <p:spPr>
          <a:xfrm rot="0">
            <a:off x="6148484" y="2697545"/>
            <a:ext cx="5812639" cy="415290"/>
          </a:xfrm>
          <a:prstGeom prst="rect">
            <a:avLst/>
          </a:prstGeom>
        </p:spPr>
        <p:txBody>
          <a:bodyPr anchor="t" rtlCol="false" tIns="0" lIns="0" bIns="0" rIns="0">
            <a:spAutoFit/>
          </a:bodyPr>
          <a:lstStyle/>
          <a:p>
            <a:pPr algn="l">
              <a:lnSpc>
                <a:spcPts val="3359"/>
              </a:lnSpc>
              <a:spcBef>
                <a:spcPct val="0"/>
              </a:spcBef>
            </a:pPr>
            <a:r>
              <a:rPr lang="en-US" sz="2400">
                <a:solidFill>
                  <a:srgbClr val="000000"/>
                </a:solidFill>
                <a:latin typeface="Lazydog"/>
                <a:ea typeface="Lazydog"/>
                <a:cs typeface="Lazydog"/>
                <a:sym typeface="Lazydog"/>
              </a:rPr>
              <a:t>Show everyone how famous you are!</a:t>
            </a:r>
          </a:p>
        </p:txBody>
      </p:sp>
      <p:sp>
        <p:nvSpPr>
          <p:cNvPr name="TextBox 23" id="23"/>
          <p:cNvSpPr txBox="true"/>
          <p:nvPr/>
        </p:nvSpPr>
        <p:spPr>
          <a:xfrm rot="0">
            <a:off x="5896929" y="1213550"/>
            <a:ext cx="6494142" cy="1464945"/>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latin typeface="Lazydog"/>
                <a:ea typeface="Lazydog"/>
                <a:cs typeface="Lazydog"/>
                <a:sym typeface="Lazydog"/>
              </a:rPr>
              <a:t>Do you want to Become a Kid influencer?</a:t>
            </a:r>
          </a:p>
        </p:txBody>
      </p:sp>
      <p:grpSp>
        <p:nvGrpSpPr>
          <p:cNvPr name="Group 24" id="24"/>
          <p:cNvGrpSpPr/>
          <p:nvPr/>
        </p:nvGrpSpPr>
        <p:grpSpPr>
          <a:xfrm rot="0">
            <a:off x="9453314" y="6660475"/>
            <a:ext cx="2973324" cy="419914"/>
            <a:chOff x="0" y="0"/>
            <a:chExt cx="1132695" cy="159967"/>
          </a:xfrm>
        </p:grpSpPr>
        <p:sp>
          <p:nvSpPr>
            <p:cNvPr name="Freeform 25" id="25"/>
            <p:cNvSpPr/>
            <p:nvPr/>
          </p:nvSpPr>
          <p:spPr>
            <a:xfrm flipH="false" flipV="false" rot="0">
              <a:off x="0" y="0"/>
              <a:ext cx="1132695" cy="159967"/>
            </a:xfrm>
            <a:custGeom>
              <a:avLst/>
              <a:gdLst/>
              <a:ahLst/>
              <a:cxnLst/>
              <a:rect r="r" b="b" t="t" l="l"/>
              <a:pathLst>
                <a:path h="159967" w="1132695">
                  <a:moveTo>
                    <a:pt x="79984" y="0"/>
                  </a:moveTo>
                  <a:lnTo>
                    <a:pt x="1052711" y="0"/>
                  </a:lnTo>
                  <a:cubicBezTo>
                    <a:pt x="1096885" y="0"/>
                    <a:pt x="1132695" y="35810"/>
                    <a:pt x="1132695" y="79984"/>
                  </a:cubicBezTo>
                  <a:lnTo>
                    <a:pt x="1132695" y="79984"/>
                  </a:lnTo>
                  <a:cubicBezTo>
                    <a:pt x="1132695" y="124157"/>
                    <a:pt x="1096885" y="159967"/>
                    <a:pt x="1052711" y="159967"/>
                  </a:cubicBezTo>
                  <a:lnTo>
                    <a:pt x="79984" y="159967"/>
                  </a:lnTo>
                  <a:cubicBezTo>
                    <a:pt x="35810" y="159967"/>
                    <a:pt x="0" y="124157"/>
                    <a:pt x="0" y="79984"/>
                  </a:cubicBezTo>
                  <a:lnTo>
                    <a:pt x="0" y="79984"/>
                  </a:lnTo>
                  <a:cubicBezTo>
                    <a:pt x="0" y="35810"/>
                    <a:pt x="35810" y="0"/>
                    <a:pt x="79984" y="0"/>
                  </a:cubicBezTo>
                  <a:close/>
                </a:path>
              </a:pathLst>
            </a:custGeom>
            <a:solidFill>
              <a:srgbClr val="FFD74D"/>
            </a:solidFill>
          </p:spPr>
        </p:sp>
        <p:sp>
          <p:nvSpPr>
            <p:cNvPr name="TextBox 26" id="26"/>
            <p:cNvSpPr txBox="true"/>
            <p:nvPr/>
          </p:nvSpPr>
          <p:spPr>
            <a:xfrm>
              <a:off x="0" y="-38100"/>
              <a:ext cx="1132695" cy="198067"/>
            </a:xfrm>
            <a:prstGeom prst="rect">
              <a:avLst/>
            </a:prstGeom>
          </p:spPr>
          <p:txBody>
            <a:bodyPr anchor="ctr" rtlCol="false" tIns="47790" lIns="47790" bIns="47790" rIns="47790"/>
            <a:lstStyle/>
            <a:p>
              <a:pPr algn="ctr">
                <a:lnSpc>
                  <a:spcPts val="3079"/>
                </a:lnSpc>
                <a:spcBef>
                  <a:spcPct val="0"/>
                </a:spcBef>
              </a:pPr>
            </a:p>
          </p:txBody>
        </p:sp>
      </p:grpSp>
      <p:sp>
        <p:nvSpPr>
          <p:cNvPr name="TextBox 27" id="27"/>
          <p:cNvSpPr txBox="true"/>
          <p:nvPr/>
        </p:nvSpPr>
        <p:spPr>
          <a:xfrm rot="0">
            <a:off x="8716706" y="7058277"/>
            <a:ext cx="4446540" cy="2238967"/>
          </a:xfrm>
          <a:prstGeom prst="rect">
            <a:avLst/>
          </a:prstGeom>
        </p:spPr>
        <p:txBody>
          <a:bodyPr anchor="t" rtlCol="false" tIns="0" lIns="0" bIns="0" rIns="0">
            <a:spAutoFit/>
          </a:bodyPr>
          <a:lstStyle/>
          <a:p>
            <a:pPr algn="l" marL="546367" indent="-273183" lvl="1">
              <a:lnSpc>
                <a:spcPts val="3542"/>
              </a:lnSpc>
              <a:buFont typeface="Arial"/>
              <a:buChar char="•"/>
            </a:pPr>
            <a:r>
              <a:rPr lang="en-US" sz="2530">
                <a:solidFill>
                  <a:srgbClr val="000000"/>
                </a:solidFill>
                <a:latin typeface="Lazydog"/>
                <a:ea typeface="Lazydog"/>
                <a:cs typeface="Lazydog"/>
                <a:sym typeface="Lazydog"/>
              </a:rPr>
              <a:t>Shoutouts</a:t>
            </a:r>
          </a:p>
          <a:p>
            <a:pPr algn="l" marL="546367" indent="-273183" lvl="1">
              <a:lnSpc>
                <a:spcPts val="3542"/>
              </a:lnSpc>
              <a:buFont typeface="Arial"/>
              <a:buChar char="•"/>
            </a:pPr>
            <a:r>
              <a:rPr lang="en-US" sz="2530">
                <a:solidFill>
                  <a:srgbClr val="000000"/>
                </a:solidFill>
                <a:latin typeface="Lazydog"/>
                <a:ea typeface="Lazydog"/>
                <a:cs typeface="Lazydog"/>
                <a:sym typeface="Lazydog"/>
              </a:rPr>
              <a:t>influencer gifts</a:t>
            </a:r>
          </a:p>
          <a:p>
            <a:pPr algn="l" marL="546367" indent="-273183" lvl="1">
              <a:lnSpc>
                <a:spcPts val="3542"/>
              </a:lnSpc>
              <a:spcBef>
                <a:spcPct val="0"/>
              </a:spcBef>
              <a:buFont typeface="Arial"/>
              <a:buChar char="•"/>
            </a:pPr>
            <a:r>
              <a:rPr lang="en-US" sz="2530">
                <a:solidFill>
                  <a:srgbClr val="000000"/>
                </a:solidFill>
                <a:latin typeface="Lazydog"/>
                <a:ea typeface="Lazydog"/>
                <a:cs typeface="Lazydog"/>
                <a:sym typeface="Lazydog"/>
              </a:rPr>
              <a:t>Free merch</a:t>
            </a:r>
          </a:p>
          <a:p>
            <a:pPr algn="l" marL="546367" indent="-273183" lvl="1">
              <a:lnSpc>
                <a:spcPts val="3542"/>
              </a:lnSpc>
              <a:spcBef>
                <a:spcPct val="0"/>
              </a:spcBef>
              <a:buFont typeface="Arial"/>
              <a:buChar char="•"/>
            </a:pPr>
            <a:r>
              <a:rPr lang="en-US" sz="2530">
                <a:solidFill>
                  <a:srgbClr val="000000"/>
                </a:solidFill>
                <a:latin typeface="Lazydog"/>
                <a:ea typeface="Lazydog"/>
                <a:cs typeface="Lazydog"/>
                <a:sym typeface="Lazydog"/>
              </a:rPr>
              <a:t>“VIP Creator” status</a:t>
            </a:r>
          </a:p>
          <a:p>
            <a:pPr algn="l">
              <a:lnSpc>
                <a:spcPts val="3542"/>
              </a:lnSpc>
              <a:spcBef>
                <a:spcPct val="0"/>
              </a:spcBef>
            </a:pPr>
          </a:p>
        </p:txBody>
      </p:sp>
      <p:sp>
        <p:nvSpPr>
          <p:cNvPr name="TextBox 28" id="28"/>
          <p:cNvSpPr txBox="true"/>
          <p:nvPr/>
        </p:nvSpPr>
        <p:spPr>
          <a:xfrm rot="0">
            <a:off x="9652931" y="6668587"/>
            <a:ext cx="3062386" cy="448310"/>
          </a:xfrm>
          <a:prstGeom prst="rect">
            <a:avLst/>
          </a:prstGeom>
        </p:spPr>
        <p:txBody>
          <a:bodyPr anchor="t" rtlCol="false" tIns="0" lIns="0" bIns="0" rIns="0">
            <a:spAutoFit/>
          </a:bodyPr>
          <a:lstStyle/>
          <a:p>
            <a:pPr algn="l">
              <a:lnSpc>
                <a:spcPts val="3639"/>
              </a:lnSpc>
              <a:spcBef>
                <a:spcPct val="0"/>
              </a:spcBef>
            </a:pPr>
            <a:r>
              <a:rPr lang="en-US" sz="2599">
                <a:solidFill>
                  <a:srgbClr val="000000"/>
                </a:solidFill>
                <a:latin typeface="Lazydog"/>
                <a:ea typeface="Lazydog"/>
                <a:cs typeface="Lazydog"/>
                <a:sym typeface="Lazydog"/>
              </a:rPr>
              <a:t>You could get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DAG4lxagwb8</dc:identifier>
  <dcterms:modified xsi:type="dcterms:W3CDTF">2011-08-01T06:04:30Z</dcterms:modified>
  <cp:revision>1</cp:revision>
  <dc:title>3rd-5th Online Safety </dc:title>
</cp:coreProperties>
</file>