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60" r:id="rId5"/>
    <p:sldId id="277" r:id="rId6"/>
    <p:sldId id="261" r:id="rId7"/>
    <p:sldId id="267" r:id="rId8"/>
    <p:sldId id="268" r:id="rId9"/>
    <p:sldId id="272" r:id="rId10"/>
    <p:sldId id="273" r:id="rId11"/>
    <p:sldId id="279" r:id="rId12"/>
    <p:sldId id="274" r:id="rId13"/>
    <p:sldId id="276"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Mccaughey" initials="K" lastIdx="1" clrIdx="0">
    <p:extLst>
      <p:ext uri="{19B8F6BF-5375-455C-9EA6-DF929625EA0E}">
        <p15:presenceInfo xmlns:p15="http://schemas.microsoft.com/office/powerpoint/2012/main" userId="KMccaugh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305" autoAdjust="0"/>
  </p:normalViewPr>
  <p:slideViewPr>
    <p:cSldViewPr snapToGrid="0">
      <p:cViewPr varScale="1">
        <p:scale>
          <a:sx n="29" d="100"/>
          <a:sy n="29" d="100"/>
        </p:scale>
        <p:origin x="1680" y="-168"/>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et5jMaNxn0Y"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vimeo.com/371446547" TargetMode="External"/><Relationship Id="rId5" Type="http://schemas.openxmlformats.org/officeDocument/2006/relationships/hyperlink" Target="https://vimeo.com/306934860" TargetMode="External"/><Relationship Id="rId4" Type="http://schemas.openxmlformats.org/officeDocument/2006/relationships/hyperlink" Target="https://www.youtube.com/watch?v=KCJ9cKEK_4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Congratulations!  You are about to</a:t>
            </a:r>
            <a:r>
              <a:rPr lang="en-US" baseline="0" dirty="0" smtClean="0"/>
              <a:t> make every student in this room safer from online predators!!  GO YOU!!!</a:t>
            </a:r>
          </a:p>
          <a:p>
            <a:endParaRPr lang="en-US" baseline="0" dirty="0" smtClean="0"/>
          </a:p>
          <a:p>
            <a:r>
              <a:rPr lang="en-US" baseline="0" dirty="0" smtClean="0"/>
              <a:t>A few notes before you start:</a:t>
            </a:r>
          </a:p>
          <a:p>
            <a:pPr marL="0" indent="0">
              <a:buNone/>
            </a:pPr>
            <a:endParaRPr lang="en-US" baseline="0" dirty="0" smtClean="0"/>
          </a:p>
          <a:p>
            <a:pPr marL="457200" indent="-457200">
              <a:buAutoNum type="arabicParenR"/>
            </a:pPr>
            <a:r>
              <a:rPr lang="en-US" baseline="0" dirty="0" smtClean="0"/>
              <a:t>BREATHE!  You are going to rock this</a:t>
            </a:r>
            <a:r>
              <a:rPr lang="en-US" baseline="0" dirty="0" smtClean="0"/>
              <a:t>! </a:t>
            </a:r>
          </a:p>
          <a:p>
            <a:pPr marL="457200" indent="-457200">
              <a:buAutoNum type="arabicParenR"/>
            </a:pPr>
            <a:r>
              <a:rPr lang="en-US" baseline="0" dirty="0" smtClean="0"/>
              <a:t>Make </a:t>
            </a:r>
            <a:r>
              <a:rPr lang="en-US" baseline="0" dirty="0" smtClean="0"/>
              <a:t>sure to approach the event organizer and come up with a plan in case one of the students has a trauma response during the presentation.  This could be something as simple as agreeing that a student is welcome to step into the hallway if they need a moment or, if you are speaking to a particularly at-risk population, agreeing to have a guidance counselor prepped and available for students that need to talk.  This will look different everywhere you present but it’s important to have a game plan—just in case! When someone is in crisis, it is important for them to have a clear direction.  Even if there are NO students that take you up on the agreed upon offer (which is more than likely), they typically appreciate the sentiment and it lets them know that there are resources at their school/church if they need them in the future. (Bonus: it also tends to intrigue them which consequently, causes them to pay better attention).</a:t>
            </a:r>
          </a:p>
          <a:p>
            <a:pPr marL="457200" indent="-457200">
              <a:buAutoNum type="arabicParenR"/>
            </a:pPr>
            <a:r>
              <a:rPr lang="en-US" baseline="0" dirty="0" smtClean="0"/>
              <a:t>Ask the event organizer for permission to ask the students to take out their phone at the end of the presentation so they can input the NCMEC phone number.  If the presenter is not comfortable with that, you could always hand out Take Action Cards, which have warning signs and the NCMEC phone number listed on them.  You can find a downloadable, printable version of these cards at aoh.sharedhope.org.</a:t>
            </a:r>
            <a:endParaRPr lang="en-US" dirty="0"/>
          </a:p>
        </p:txBody>
      </p:sp>
    </p:spTree>
    <p:extLst>
      <p:ext uri="{BB962C8B-B14F-4D97-AF65-F5344CB8AC3E}">
        <p14:creationId xmlns:p14="http://schemas.microsoft.com/office/powerpoint/2010/main" val="2677024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*Feel free</a:t>
            </a:r>
            <a:r>
              <a:rPr lang="en-US" i="1" baseline="0" dirty="0" smtClean="0"/>
              <a:t> to simply list these.  They are good to know (as they are signs of trafficking in general) but not necessarily as relevant as the primary Warning Signs.*</a:t>
            </a:r>
            <a:endParaRPr lang="en-US" i="1" dirty="0"/>
          </a:p>
        </p:txBody>
      </p:sp>
    </p:spTree>
    <p:extLst>
      <p:ext uri="{BB962C8B-B14F-4D97-AF65-F5344CB8AC3E}">
        <p14:creationId xmlns:p14="http://schemas.microsoft.com/office/powerpoint/2010/main" val="374318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1" dirty="0" smtClean="0">
                <a:effectLst/>
                <a:latin typeface="Helvetica Neue"/>
                <a:ea typeface="Helvetica Neue"/>
                <a:cs typeface="Helvetica Neue"/>
                <a:sym typeface="Helvetica Neue"/>
              </a:rPr>
              <a:t>Take Action Against Online Traffickers</a:t>
            </a:r>
            <a:endParaRPr lang="en-US" sz="2200" dirty="0" smtClean="0">
              <a:effectLst/>
              <a:latin typeface="Helvetica Neue"/>
              <a:ea typeface="Helvetica Neue"/>
              <a:cs typeface="Helvetica Neue"/>
              <a:sym typeface="Helvetica Neue"/>
            </a:endParaRPr>
          </a:p>
          <a:p>
            <a:r>
              <a:rPr lang="en-US" sz="2200" b="1" dirty="0" smtClean="0">
                <a:effectLst/>
                <a:latin typeface="Helvetica Neue"/>
                <a:ea typeface="Helvetica Neue"/>
                <a:cs typeface="Helvetica Neue"/>
                <a:sym typeface="Helvetica Neue"/>
              </a:rPr>
              <a:t> </a:t>
            </a:r>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If you recognize any of these signs in someone you are speaking with online, take the following steps immediately:</a:t>
            </a:r>
          </a:p>
          <a:p>
            <a:r>
              <a:rPr lang="en-US" sz="2200" dirty="0" smtClean="0">
                <a:effectLst/>
                <a:latin typeface="Helvetica Neue"/>
                <a:ea typeface="Helvetica Neue"/>
                <a:cs typeface="Helvetica Neue"/>
                <a:sym typeface="Helvetica Neue"/>
              </a:rPr>
              <a:t> </a:t>
            </a:r>
          </a:p>
          <a:p>
            <a:pPr lvl="0"/>
            <a:r>
              <a:rPr lang="en-US" sz="2200" b="1" dirty="0" smtClean="0">
                <a:effectLst/>
                <a:latin typeface="Helvetica Neue"/>
                <a:ea typeface="Helvetica Neue"/>
                <a:cs typeface="Helvetica Neue"/>
                <a:sym typeface="Helvetica Neue"/>
              </a:rPr>
              <a:t>Stop talking with them and block them</a:t>
            </a:r>
            <a:r>
              <a:rPr lang="en-US" sz="2200" dirty="0" smtClean="0">
                <a:effectLst/>
                <a:latin typeface="Helvetica Neue"/>
                <a:ea typeface="Helvetica Neue"/>
                <a:cs typeface="Helvetica Neue"/>
                <a:sym typeface="Helvetica Neue"/>
              </a:rPr>
              <a:t>. Period. There is no need to explain. You don’t owe them anything.  Your safety should come before any societal niceties.</a:t>
            </a:r>
          </a:p>
          <a:p>
            <a:pPr lvl="0"/>
            <a:endParaRPr lang="en-US" sz="2200" b="1" dirty="0" smtClean="0">
              <a:effectLst/>
              <a:latin typeface="Helvetica Neue"/>
              <a:ea typeface="Helvetica Neue"/>
              <a:cs typeface="Helvetica Neue"/>
              <a:sym typeface="Helvetica Neue"/>
            </a:endParaRPr>
          </a:p>
          <a:p>
            <a:pPr lvl="0"/>
            <a:r>
              <a:rPr lang="en-US" sz="2200" b="1" dirty="0" smtClean="0">
                <a:effectLst/>
                <a:latin typeface="Helvetica Neue"/>
                <a:ea typeface="Helvetica Neue"/>
                <a:cs typeface="Helvetica Neue"/>
                <a:sym typeface="Helvetica Neue"/>
              </a:rPr>
              <a:t>Save and take screenshots of your conversations with them</a:t>
            </a:r>
            <a:r>
              <a:rPr lang="en-US" sz="2200" dirty="0" smtClean="0">
                <a:effectLst/>
                <a:latin typeface="Helvetica Neue"/>
                <a:ea typeface="Helvetica Neue"/>
                <a:cs typeface="Helvetica Neue"/>
                <a:sym typeface="Helvetica Neue"/>
              </a:rPr>
              <a:t>. If your intuition is correct, they are probably dangerous and will try to twist the situation. Even if you are ashamed of the content of the conversation or feel like whatever happened was your fault—which it wasn’t—you never know when you might need receipts of these conversations.</a:t>
            </a:r>
          </a:p>
          <a:p>
            <a:pPr lvl="0"/>
            <a:endParaRPr lang="en-US" sz="2200" b="1" dirty="0" smtClean="0">
              <a:effectLst/>
              <a:latin typeface="Helvetica Neue"/>
              <a:ea typeface="Helvetica Neue"/>
              <a:cs typeface="Helvetica Neue"/>
              <a:sym typeface="Helvetica Neue"/>
            </a:endParaRPr>
          </a:p>
          <a:p>
            <a:pPr lvl="0"/>
            <a:r>
              <a:rPr lang="en-US" sz="2200" b="1" dirty="0" smtClean="0">
                <a:effectLst/>
                <a:latin typeface="Helvetica Neue"/>
                <a:ea typeface="Helvetica Neue"/>
                <a:cs typeface="Helvetica Neue"/>
                <a:sym typeface="Helvetica Neue"/>
              </a:rPr>
              <a:t>Report them to the app</a:t>
            </a:r>
            <a:r>
              <a:rPr lang="en-US" sz="2200" dirty="0" smtClean="0">
                <a:effectLst/>
                <a:latin typeface="Helvetica Neue"/>
                <a:ea typeface="Helvetica Neue"/>
                <a:cs typeface="Helvetica Neue"/>
                <a:sym typeface="Helvetica Neue"/>
              </a:rPr>
              <a:t>. If they are talking with you, they might be talking with other young people who might not be as knowledgeable about online sex trafficking as you are.  The app needs to know so they can investigate.</a:t>
            </a:r>
          </a:p>
          <a:p>
            <a:pPr lvl="0"/>
            <a:endParaRPr lang="en-US" sz="2200" b="1" dirty="0" smtClean="0">
              <a:effectLst/>
              <a:latin typeface="Helvetica Neue"/>
              <a:ea typeface="Helvetica Neue"/>
              <a:cs typeface="Helvetica Neue"/>
              <a:sym typeface="Helvetica Neue"/>
            </a:endParaRPr>
          </a:p>
          <a:p>
            <a:pPr lvl="0"/>
            <a:r>
              <a:rPr lang="en-US" sz="2200" b="1" dirty="0" smtClean="0">
                <a:effectLst/>
                <a:latin typeface="Helvetica Neue"/>
                <a:ea typeface="Helvetica Neue"/>
                <a:cs typeface="Helvetica Neue"/>
                <a:sym typeface="Helvetica Neue"/>
              </a:rPr>
              <a:t>Report them to the National Center for Missing and Exploited Children (NCMEC) </a:t>
            </a:r>
            <a:r>
              <a:rPr lang="en-US" sz="2200" b="1" dirty="0" err="1" smtClean="0">
                <a:effectLst/>
                <a:latin typeface="Helvetica Neue"/>
                <a:ea typeface="Helvetica Neue"/>
                <a:cs typeface="Helvetica Neue"/>
                <a:sym typeface="Helvetica Neue"/>
              </a:rPr>
              <a:t>CyberTipline</a:t>
            </a:r>
            <a:r>
              <a:rPr lang="en-US" sz="2200" b="1" dirty="0" smtClean="0">
                <a:effectLst/>
                <a:latin typeface="Helvetica Neue"/>
                <a:ea typeface="Helvetica Neue"/>
                <a:cs typeface="Helvetica Neue"/>
                <a:sym typeface="Helvetica Neue"/>
              </a:rPr>
              <a:t>.</a:t>
            </a:r>
            <a:r>
              <a:rPr lang="en-US" sz="2200" dirty="0" smtClean="0">
                <a:effectLst/>
                <a:latin typeface="Helvetica Neue"/>
                <a:ea typeface="Helvetica Neue"/>
                <a:cs typeface="Helvetica Neue"/>
                <a:sym typeface="Helvetica Neue"/>
              </a:rPr>
              <a:t>  Not only will the experts at NCMEC be able connect you with resources to help you heal, they will also advocate for your tip to law enforcement. This could not only lead to justice for you, but it could actually help save the lives of the other people the trafficker is manipulating!</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90750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dirty="0" smtClean="0">
                <a:effectLst/>
                <a:latin typeface="Helvetica Neue"/>
                <a:ea typeface="Helvetica Neue"/>
                <a:cs typeface="Helvetica Neue"/>
                <a:sym typeface="Helvetica Neue"/>
              </a:rPr>
              <a:t>If you are victim of revenge porn, sextortion, or sex trafficking or you think someone you know might be a victim of</a:t>
            </a:r>
            <a:r>
              <a:rPr lang="en-US" sz="2200" b="0" i="0" u="none" strike="noStrike" baseline="0" dirty="0" smtClean="0">
                <a:effectLst/>
                <a:latin typeface="Helvetica Neue"/>
                <a:ea typeface="Helvetica Neue"/>
                <a:cs typeface="Helvetica Neue"/>
                <a:sym typeface="Helvetica Neue"/>
              </a:rPr>
              <a:t> </a:t>
            </a:r>
            <a:r>
              <a:rPr lang="en-US" sz="2200" b="0" i="0" u="none" strike="noStrike" dirty="0" smtClean="0">
                <a:effectLst/>
                <a:latin typeface="Helvetica Neue"/>
                <a:ea typeface="Helvetica Neue"/>
                <a:cs typeface="Helvetica Neue"/>
                <a:sym typeface="Helvetica Neue"/>
              </a:rPr>
              <a:t>revenge porn, sextortion, or sex trafficking, please reach</a:t>
            </a:r>
            <a:r>
              <a:rPr lang="en-US" sz="2200" b="0" i="0" u="none" strike="noStrike" baseline="0" dirty="0" smtClean="0">
                <a:effectLst/>
                <a:latin typeface="Helvetica Neue"/>
                <a:ea typeface="Helvetica Neue"/>
                <a:cs typeface="Helvetica Neue"/>
                <a:sym typeface="Helvetica Neue"/>
              </a:rPr>
              <a:t> out to a trusted adult and </a:t>
            </a:r>
            <a:r>
              <a:rPr lang="en-US" sz="2200" b="0" i="0" u="none" strike="noStrike" dirty="0" smtClean="0">
                <a:effectLst/>
                <a:latin typeface="Helvetica Neue"/>
                <a:ea typeface="Helvetica Neue"/>
                <a:cs typeface="Helvetica Neue"/>
                <a:sym typeface="Helvetica Neue"/>
              </a:rPr>
              <a:t>your local law enforcement or call the National Center for Missing &amp; Exploited Children for help at 1-800-THE-LOST or 1-800-843-5678.  </a:t>
            </a:r>
          </a:p>
          <a:p>
            <a:endParaRPr lang="en-US" sz="2200" b="0" i="0" u="none" strike="noStrike" dirty="0" smtClean="0">
              <a:effectLst/>
              <a:latin typeface="Helvetica Neue"/>
              <a:sym typeface="Helvetica Neue"/>
            </a:endParaRPr>
          </a:p>
          <a:p>
            <a:r>
              <a:rPr lang="en-US" sz="2200" b="0" i="0" u="none" strike="noStrike" dirty="0" smtClean="0">
                <a:effectLst/>
                <a:latin typeface="Helvetica Neue"/>
                <a:sym typeface="Helvetica Neue"/>
              </a:rPr>
              <a:t>I</a:t>
            </a:r>
            <a:r>
              <a:rPr lang="en-US" sz="2200" b="0" i="0" u="none" strike="noStrike" baseline="0" dirty="0" smtClean="0">
                <a:effectLst/>
                <a:latin typeface="Helvetica Neue"/>
                <a:sym typeface="Helvetica Neue"/>
              </a:rPr>
              <a:t> have asked your teacher/pastor/troop leader ahead of time and they have given you permission to take your phones and put this number in your cell phone.  You never know when you will recognize the signs of sex trafficking and making this call could save their life!</a:t>
            </a:r>
          </a:p>
          <a:p>
            <a:endParaRPr lang="en-US" sz="2200" b="0" i="0" u="none" strike="noStrike" baseline="0" dirty="0" smtClean="0">
              <a:effectLst/>
              <a:latin typeface="Helvetica Neue"/>
              <a:sym typeface="Helvetica Neue"/>
            </a:endParaRPr>
          </a:p>
          <a:p>
            <a:r>
              <a:rPr lang="en-US" sz="2200" b="0" i="0" u="none" strike="noStrike" baseline="0" dirty="0" smtClean="0">
                <a:effectLst/>
                <a:latin typeface="Helvetica Neue"/>
                <a:sym typeface="Helvetica Neue"/>
              </a:rPr>
              <a:t>*Wait for them to be finished… but also know they might be taking a little extra time to text if you give them too much of a window </a:t>
            </a:r>
            <a:r>
              <a:rPr lang="en-US" sz="2200" b="0" i="0" u="none" strike="noStrike" baseline="0" dirty="0" smtClean="0">
                <a:effectLst/>
                <a:latin typeface="Helvetica Neue"/>
                <a:sym typeface="Wingdings" panose="05000000000000000000" pitchFamily="2" charset="2"/>
              </a:rPr>
              <a:t></a:t>
            </a:r>
            <a:r>
              <a:rPr lang="en-US" sz="2200" b="0" i="0" u="none" strike="noStrike" baseline="0" dirty="0" smtClean="0">
                <a:effectLst/>
                <a:latin typeface="Helvetica Neue"/>
                <a:sym typeface="Helvetica Neue"/>
              </a:rPr>
              <a:t>*</a:t>
            </a:r>
            <a:endParaRPr lang="en-US" dirty="0"/>
          </a:p>
        </p:txBody>
      </p:sp>
    </p:spTree>
    <p:extLst>
      <p:ext uri="{BB962C8B-B14F-4D97-AF65-F5344CB8AC3E}">
        <p14:creationId xmlns:p14="http://schemas.microsoft.com/office/powerpoint/2010/main" val="11702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Time</a:t>
            </a:r>
            <a:r>
              <a:rPr lang="en-US" i="1" baseline="0" dirty="0" smtClean="0"/>
              <a:t> for questions.  </a:t>
            </a:r>
          </a:p>
          <a:p>
            <a:endParaRPr lang="en-US" i="1" baseline="0" dirty="0" smtClean="0"/>
          </a:p>
          <a:p>
            <a:pPr algn="ctr"/>
            <a:r>
              <a:rPr lang="en-US" b="1" i="1" baseline="0" dirty="0" smtClean="0"/>
              <a:t>GREAT JOB! You’re done! Please remember to report your event and tell us how your presentation went at sharedhope.org/</a:t>
            </a:r>
            <a:r>
              <a:rPr lang="en-US" b="1" i="1" baseline="0" dirty="0" err="1" smtClean="0"/>
              <a:t>aoh</a:t>
            </a:r>
            <a:endParaRPr lang="en-US" b="1" i="1" dirty="0"/>
          </a:p>
        </p:txBody>
      </p:sp>
    </p:spTree>
    <p:extLst>
      <p:ext uri="{BB962C8B-B14F-4D97-AF65-F5344CB8AC3E}">
        <p14:creationId xmlns:p14="http://schemas.microsoft.com/office/powerpoint/2010/main" val="117666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*Introduce</a:t>
            </a:r>
            <a:r>
              <a:rPr lang="en-US" i="1" baseline="0" dirty="0" smtClean="0"/>
              <a:t> self and Shared Hope International*</a:t>
            </a:r>
          </a:p>
          <a:p>
            <a:endParaRPr lang="en-US" baseline="0" dirty="0" smtClean="0"/>
          </a:p>
          <a:p>
            <a:r>
              <a:rPr lang="en-US" dirty="0" smtClean="0"/>
              <a:t>Hi!</a:t>
            </a:r>
            <a:r>
              <a:rPr lang="en-US" baseline="0" dirty="0" smtClean="0"/>
              <a:t> My name is </a:t>
            </a:r>
            <a:r>
              <a:rPr lang="en-US" baseline="0" dirty="0" smtClean="0">
                <a:solidFill>
                  <a:srgbClr val="FF0000"/>
                </a:solidFill>
              </a:rPr>
              <a:t>XXX</a:t>
            </a:r>
            <a:r>
              <a:rPr lang="en-US" baseline="0" dirty="0" smtClean="0"/>
              <a:t> and I am a trained volunteer Ambassador of Hope at Shared Hope International.</a:t>
            </a:r>
          </a:p>
          <a:p>
            <a:endParaRPr lang="en-US" baseline="0" dirty="0" smtClean="0"/>
          </a:p>
          <a:p>
            <a:r>
              <a:rPr lang="en-US" baseline="0" dirty="0" smtClean="0"/>
              <a:t>Shared Hope International is a non-profit organization leading the fight to end the sex trafficking of </a:t>
            </a:r>
            <a:r>
              <a:rPr lang="en-US" baseline="0" dirty="0" smtClean="0"/>
              <a:t>youth </a:t>
            </a:r>
            <a:r>
              <a:rPr lang="en-US" baseline="0" dirty="0" smtClean="0"/>
              <a:t>in the United States.</a:t>
            </a:r>
          </a:p>
          <a:p>
            <a:endParaRPr lang="en-US" baseline="0" dirty="0" smtClean="0"/>
          </a:p>
          <a:p>
            <a:r>
              <a:rPr lang="en-US" baseline="0" dirty="0" smtClean="0"/>
              <a:t>Our federal government defines sex trafficking as the commercial sexual exploitation of a person through the use of force, fraud and coercion OR the commercial sexual exploitation of anyone under 18 years old—regardless of proof of force, fraud or coercion.  In other words, sex trafficking occurs when a person is made to perform a sex act in exchange for something of value. These commercial sex acts can include pornography, stripping and prostitution.  </a:t>
            </a:r>
          </a:p>
          <a:p>
            <a:endParaRPr lang="en-US" baseline="0" dirty="0" smtClean="0"/>
          </a:p>
          <a:p>
            <a:r>
              <a:rPr lang="en-US" baseline="0" dirty="0" smtClean="0"/>
              <a:t>While most people believe traffickers will resort to </a:t>
            </a:r>
            <a:r>
              <a:rPr lang="en-US" baseline="0" dirty="0" smtClean="0"/>
              <a:t>physical </a:t>
            </a:r>
            <a:r>
              <a:rPr lang="en-US" baseline="0" dirty="0" smtClean="0"/>
              <a:t>violence to control their victims, this is often only a fraction of the methods used. Most traffickers rely on their skills with psychological manipulation.</a:t>
            </a:r>
          </a:p>
          <a:p>
            <a:endParaRPr lang="en-US" baseline="0" dirty="0" smtClean="0"/>
          </a:p>
          <a:p>
            <a:r>
              <a:rPr lang="en-US" baseline="0" dirty="0" smtClean="0"/>
              <a:t>Studies all over the US have told us that the average age of a person victimized by these toxic, abusive relationships is between 14 and 16 years old.</a:t>
            </a:r>
          </a:p>
          <a:p>
            <a:endParaRPr lang="en-US" sz="2400" baseline="0" dirty="0" smtClean="0">
              <a:effectLst/>
              <a:latin typeface="Helvetica Neue"/>
              <a:ea typeface="Helvetica Neue"/>
              <a:cs typeface="Helvetica Neue"/>
              <a:sym typeface="Helvetica Neue"/>
            </a:endParaRPr>
          </a:p>
          <a:p>
            <a:r>
              <a:rPr lang="en-US" sz="2400" dirty="0" smtClean="0">
                <a:effectLst/>
                <a:latin typeface="Helvetica Neue"/>
                <a:ea typeface="Helvetica Neue"/>
                <a:cs typeface="Helvetica Neue"/>
                <a:sym typeface="Helvetica Neue"/>
              </a:rPr>
              <a:t>We’re fighting for American teenagers—male</a:t>
            </a:r>
            <a:r>
              <a:rPr lang="en-US" sz="2400" baseline="0" dirty="0" smtClean="0">
                <a:effectLst/>
                <a:latin typeface="Helvetica Neue"/>
                <a:ea typeface="Helvetica Neue"/>
                <a:cs typeface="Helvetica Neue"/>
                <a:sym typeface="Helvetica Neue"/>
              </a:rPr>
              <a:t>, female, LGBTQ+—</a:t>
            </a:r>
            <a:r>
              <a:rPr lang="en-US" sz="2400" dirty="0" smtClean="0">
                <a:effectLst/>
                <a:latin typeface="Helvetica Neue"/>
                <a:ea typeface="Helvetica Neue"/>
                <a:cs typeface="Helvetica Neue"/>
                <a:sym typeface="Helvetica Neue"/>
              </a:rPr>
              <a:t>who are being abused, bought and sold by American adults for sex.</a:t>
            </a:r>
          </a:p>
          <a:p>
            <a:endParaRPr lang="en-US" sz="2400" dirty="0" smtClean="0">
              <a:effectLst/>
              <a:latin typeface="Helvetica Neue"/>
              <a:ea typeface="Helvetica Neue"/>
              <a:cs typeface="Helvetica Neue"/>
              <a:sym typeface="Helvetica Neue"/>
            </a:endParaRPr>
          </a:p>
          <a:p>
            <a:r>
              <a:rPr lang="en-US" sz="2400" dirty="0" smtClean="0">
                <a:effectLst/>
                <a:latin typeface="Helvetica Neue"/>
                <a:ea typeface="Helvetica Neue"/>
                <a:cs typeface="Helvetica Neue"/>
                <a:sym typeface="Helvetica Neue"/>
              </a:rPr>
              <a:t>Many people don’t even realize it exists in their community. It’s a crime we don’t see until</a:t>
            </a:r>
            <a:r>
              <a:rPr lang="en-US" sz="2400" baseline="0" dirty="0" smtClean="0">
                <a:effectLst/>
                <a:latin typeface="Helvetica Neue"/>
                <a:ea typeface="Helvetica Neue"/>
                <a:cs typeface="Helvetica Neue"/>
                <a:sym typeface="Helvetica Neue"/>
              </a:rPr>
              <a:t> someone</a:t>
            </a:r>
            <a:r>
              <a:rPr lang="en-US" sz="2400" dirty="0" smtClean="0">
                <a:effectLst/>
                <a:latin typeface="Helvetica Neue"/>
                <a:ea typeface="Helvetica Neue"/>
                <a:cs typeface="Helvetica Neue"/>
                <a:sym typeface="Helvetica Neue"/>
              </a:rPr>
              <a:t> we know is victimized. </a:t>
            </a:r>
          </a:p>
          <a:p>
            <a:endParaRPr lang="en-US" sz="2400" baseline="0" dirty="0" smtClean="0">
              <a:effectLst/>
              <a:latin typeface="Helvetica Neue"/>
              <a:ea typeface="Helvetica Neue"/>
              <a:cs typeface="Helvetica Neue"/>
              <a:sym typeface="Helvetica Neue"/>
            </a:endParaRPr>
          </a:p>
          <a:p>
            <a:r>
              <a:rPr lang="en-US" sz="2400" baseline="0" dirty="0" smtClean="0">
                <a:effectLst/>
                <a:latin typeface="Helvetica Neue"/>
                <a:ea typeface="Helvetica Neue"/>
                <a:cs typeface="Helvetica Neue"/>
                <a:sym typeface="Helvetica Neue"/>
              </a:rPr>
              <a:t>Shared Hope takes a </a:t>
            </a:r>
            <a:r>
              <a:rPr lang="en-US" sz="2400" dirty="0" smtClean="0">
                <a:effectLst/>
                <a:latin typeface="Helvetica Neue"/>
                <a:ea typeface="Helvetica Neue"/>
                <a:cs typeface="Helvetica Neue"/>
                <a:sym typeface="Helvetica Neue"/>
              </a:rPr>
              <a:t>three-pronged approach: </a:t>
            </a:r>
          </a:p>
          <a:p>
            <a:r>
              <a:rPr lang="en-US" sz="2400" dirty="0" smtClean="0">
                <a:effectLst/>
                <a:latin typeface="Helvetica Neue"/>
                <a:ea typeface="Helvetica Neue"/>
                <a:cs typeface="Helvetica Neue"/>
                <a:sym typeface="Helvetica Neue"/>
              </a:rPr>
              <a:t>-Preventing the conditions that foster sex trafficking</a:t>
            </a:r>
          </a:p>
          <a:p>
            <a:r>
              <a:rPr lang="en-US" sz="2400" dirty="0" smtClean="0">
                <a:effectLst/>
                <a:latin typeface="Helvetica Neue"/>
                <a:ea typeface="Helvetica Neue"/>
                <a:cs typeface="Helvetica Neue"/>
                <a:sym typeface="Helvetica Neue"/>
              </a:rPr>
              <a:t>-Restoring and empowering survivors</a:t>
            </a:r>
          </a:p>
          <a:p>
            <a:r>
              <a:rPr lang="en-US" sz="2400" dirty="0" smtClean="0">
                <a:effectLst/>
                <a:latin typeface="Helvetica Neue"/>
                <a:ea typeface="Helvetica Neue"/>
                <a:cs typeface="Helvetica Neue"/>
                <a:sym typeface="Helvetica Neue"/>
              </a:rPr>
              <a:t>-Bringing justice to vulnerable youth</a:t>
            </a:r>
          </a:p>
          <a:p>
            <a:endParaRPr lang="en-US" sz="2400" dirty="0" smtClean="0">
              <a:effectLst/>
              <a:latin typeface="Helvetica Neue"/>
              <a:ea typeface="Helvetica Neue"/>
              <a:cs typeface="Helvetica Neue"/>
              <a:sym typeface="Helvetica Neue"/>
            </a:endParaRPr>
          </a:p>
          <a:p>
            <a:r>
              <a:rPr lang="en-US" sz="2400" dirty="0" smtClean="0">
                <a:effectLst/>
                <a:latin typeface="Helvetica Neue"/>
                <a:ea typeface="Helvetica Neue"/>
                <a:cs typeface="Helvetica Neue"/>
                <a:sym typeface="Helvetica Neue"/>
              </a:rPr>
              <a:t>We believe the fight for justice starts by preventing trafficking and educating our community, which leads me to the reason I was invited here today, our Internet Safety Initiative.</a:t>
            </a:r>
          </a:p>
          <a:p>
            <a:endParaRPr lang="en-US" dirty="0"/>
          </a:p>
        </p:txBody>
      </p:sp>
    </p:spTree>
    <p:extLst>
      <p:ext uri="{BB962C8B-B14F-4D97-AF65-F5344CB8AC3E}">
        <p14:creationId xmlns:p14="http://schemas.microsoft.com/office/powerpoint/2010/main" val="207369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“Where children play, predators prey.” </a:t>
            </a:r>
          </a:p>
          <a:p>
            <a:endParaRPr lang="en-US" dirty="0" smtClean="0"/>
          </a:p>
          <a:p>
            <a:r>
              <a:rPr lang="en-US" dirty="0" smtClean="0"/>
              <a:t>This is a phrase often used by law enforcement</a:t>
            </a:r>
            <a:r>
              <a:rPr lang="en-US" baseline="0" dirty="0" smtClean="0"/>
              <a:t> to describe the recent shift in how sexual predators and traffickers have spotted and groomed their victims.  For instance, i</a:t>
            </a:r>
            <a:r>
              <a:rPr lang="en-US" dirty="0" smtClean="0"/>
              <a:t>t used to be that predators would have to meet and “woo” their victims in person—at a mall, at a coffee shop, at a party, etc.</a:t>
            </a:r>
            <a:r>
              <a:rPr lang="en-US" baseline="0" dirty="0" smtClean="0"/>
              <a:t>  Now, with the rapid advancement of technology, predators can meet and groom someone without ever having met or seen them in person.  </a:t>
            </a:r>
          </a:p>
          <a:p>
            <a:endParaRPr lang="en-US" baseline="0" dirty="0" smtClean="0"/>
          </a:p>
          <a:p>
            <a:r>
              <a:rPr lang="en-US" baseline="0" dirty="0" smtClean="0"/>
              <a:t>In other words, sex t</a:t>
            </a:r>
            <a:r>
              <a:rPr lang="en-US" dirty="0" smtClean="0"/>
              <a:t>raffickers and predators are adapting to these advancements… and using them to their advantage.</a:t>
            </a:r>
          </a:p>
          <a:p>
            <a:endParaRPr lang="en-US" dirty="0" smtClean="0"/>
          </a:p>
          <a:p>
            <a:pPr marL="0" indent="0">
              <a:buNone/>
            </a:pPr>
            <a:r>
              <a:rPr lang="en-US" dirty="0" smtClean="0"/>
              <a:t>Technology, including social media, is widely viewed as responsible </a:t>
            </a:r>
            <a:r>
              <a:rPr lang="en-US" b="1" dirty="0" smtClean="0">
                <a:solidFill>
                  <a:srgbClr val="FF0000"/>
                </a:solidFill>
              </a:rPr>
              <a:t>for the explosion of sex trafficking</a:t>
            </a:r>
            <a:r>
              <a:rPr lang="en-US" dirty="0" smtClean="0"/>
              <a:t> in the United States.</a:t>
            </a:r>
          </a:p>
          <a:p>
            <a:endParaRPr lang="en-US" dirty="0" smtClean="0"/>
          </a:p>
          <a:p>
            <a:r>
              <a:rPr lang="en-US" dirty="0" smtClean="0"/>
              <a:t>Shared</a:t>
            </a:r>
            <a:r>
              <a:rPr lang="en-US" baseline="0" dirty="0" smtClean="0"/>
              <a:t> Hope</a:t>
            </a:r>
            <a:r>
              <a:rPr lang="en-US" dirty="0" smtClean="0"/>
              <a:t>’s National Report on Domestic Minor Sex Trafficking</a:t>
            </a:r>
            <a:r>
              <a:rPr lang="en-US" baseline="0" dirty="0" smtClean="0"/>
              <a:t> shows </a:t>
            </a:r>
            <a:r>
              <a:rPr lang="en-US" b="1" dirty="0" smtClean="0"/>
              <a:t>two-year 800% increase in reports of</a:t>
            </a:r>
            <a:r>
              <a:rPr lang="en-US" b="1" baseline="0" dirty="0" smtClean="0"/>
              <a:t> youth</a:t>
            </a:r>
            <a:r>
              <a:rPr lang="en-US" b="1" dirty="0" smtClean="0"/>
              <a:t> victims of sex trafficking exploited with the aid of technology.</a:t>
            </a:r>
          </a:p>
          <a:p>
            <a:endParaRPr lang="en-US" dirty="0" smtClean="0"/>
          </a:p>
          <a:p>
            <a:r>
              <a:rPr lang="en-US" dirty="0" smtClean="0"/>
              <a:t>Predators </a:t>
            </a:r>
            <a:r>
              <a:rPr lang="en-US" b="1" dirty="0" smtClean="0"/>
              <a:t>lure young victims via tablet, phone, even video game consoles and e-sports. </a:t>
            </a:r>
            <a:r>
              <a:rPr lang="en-US" dirty="0" smtClean="0"/>
              <a:t>In these online venues, </a:t>
            </a:r>
            <a:r>
              <a:rPr lang="en-US" b="1" dirty="0" smtClean="0"/>
              <a:t>victims are being enticed, entrapped, and sold for sex</a:t>
            </a:r>
            <a:r>
              <a:rPr lang="en-US" dirty="0" smtClean="0"/>
              <a:t>. </a:t>
            </a:r>
          </a:p>
          <a:p>
            <a:endParaRPr lang="en-US" dirty="0" smtClean="0"/>
          </a:p>
          <a:p>
            <a:r>
              <a:rPr lang="en-US" dirty="0" smtClean="0"/>
              <a:t>According to the National Center for Missing and Exploited Children, </a:t>
            </a:r>
            <a:r>
              <a:rPr lang="en-US" b="1" dirty="0" smtClean="0"/>
              <a:t>there are 750,000 online predators worldwide at any given moment. </a:t>
            </a:r>
          </a:p>
          <a:p>
            <a:endParaRPr lang="en-US" dirty="0" smtClean="0"/>
          </a:p>
          <a:p>
            <a:r>
              <a:rPr lang="en-US" u="sng" dirty="0" smtClean="0"/>
              <a:t>So how do we protect ourselves?</a:t>
            </a:r>
          </a:p>
          <a:p>
            <a:endParaRPr lang="en-US" u="sng" dirty="0" smtClean="0"/>
          </a:p>
          <a:p>
            <a:r>
              <a:rPr lang="en-US" dirty="0" smtClean="0"/>
              <a:t>First,</a:t>
            </a:r>
            <a:r>
              <a:rPr lang="en-US" baseline="0" dirty="0" smtClean="0"/>
              <a:t> before we jump in today,</a:t>
            </a:r>
            <a:r>
              <a:rPr lang="en-US" dirty="0" smtClean="0"/>
              <a:t> we want to make clear: </a:t>
            </a:r>
            <a:r>
              <a:rPr lang="en-US" b="1" dirty="0" smtClean="0"/>
              <a:t>We</a:t>
            </a:r>
            <a:r>
              <a:rPr lang="en-US" b="1" baseline="0" dirty="0" smtClean="0"/>
              <a:t> are very aware that since you all have the distinct advantage of g</a:t>
            </a:r>
            <a:r>
              <a:rPr lang="en-US" b="1" dirty="0" smtClean="0"/>
              <a:t>rowing up in the digital age,</a:t>
            </a:r>
            <a:r>
              <a:rPr lang="en-US" b="1" baseline="0" dirty="0" smtClean="0"/>
              <a:t> </a:t>
            </a:r>
            <a:r>
              <a:rPr lang="en-US" b="1" dirty="0" smtClean="0"/>
              <a:t>you may be better at identifying fake profiles and predatory behavior than the</a:t>
            </a:r>
            <a:r>
              <a:rPr lang="en-US" b="1" baseline="0" dirty="0" smtClean="0"/>
              <a:t> average parent of teacher </a:t>
            </a:r>
            <a:r>
              <a:rPr lang="en-US" b="1" dirty="0" smtClean="0"/>
              <a:t>might assume. In fact, if</a:t>
            </a:r>
            <a:r>
              <a:rPr lang="en-US" b="1" baseline="0" dirty="0" smtClean="0"/>
              <a:t> you have any sort of social media profile, its probable that you’</a:t>
            </a:r>
            <a:r>
              <a:rPr lang="en-US" b="1" dirty="0" smtClean="0"/>
              <a:t>ve already rejected the</a:t>
            </a:r>
            <a:r>
              <a:rPr lang="en-US" b="1" baseline="0" dirty="0" smtClean="0"/>
              <a:t> </a:t>
            </a:r>
            <a:r>
              <a:rPr lang="en-US" b="1" dirty="0" smtClean="0"/>
              <a:t>advances of predators before. And for that, we want to applaud you!</a:t>
            </a:r>
          </a:p>
          <a:p>
            <a:endParaRPr lang="en-US" dirty="0" smtClean="0"/>
          </a:p>
          <a:p>
            <a:r>
              <a:rPr lang="en-US" dirty="0" smtClean="0"/>
              <a:t>We also don’t want to waste</a:t>
            </a:r>
            <a:r>
              <a:rPr lang="en-US" baseline="0" dirty="0" smtClean="0"/>
              <a:t> your time with some of the beginner information we sometimes have to explain to older adults—things like identifying a fake profile by the fact that it only has one clear picture and no followers; or that the mysterious person who popped up in your direct messages, asking a you and a bunch of strangers if you want to date them is likely a bot, not a real person. </a:t>
            </a:r>
            <a:endParaRPr lang="en-US" b="1" dirty="0" smtClean="0"/>
          </a:p>
          <a:p>
            <a:r>
              <a:rPr lang="en-US" dirty="0" smtClean="0"/>
              <a:t/>
            </a:r>
            <a:br>
              <a:rPr lang="en-US" dirty="0" smtClean="0"/>
            </a:br>
            <a:r>
              <a:rPr lang="en-US" dirty="0" smtClean="0"/>
              <a:t>In</a:t>
            </a:r>
            <a:r>
              <a:rPr lang="en-US" baseline="0" dirty="0" smtClean="0"/>
              <a:t> this presentation, we will dive deeper, demonstrating the typical process of an online sex trafficker by showing you conversations between real predators and an undercover researcher.</a:t>
            </a:r>
            <a:r>
              <a:rPr lang="en-US" dirty="0" smtClean="0"/>
              <a:t> Our goal</a:t>
            </a:r>
            <a:r>
              <a:rPr lang="en-US" baseline="0" dirty="0" smtClean="0"/>
              <a:t> is that by the end of this presentation, we all</a:t>
            </a:r>
            <a:endParaRPr lang="en-US" dirty="0" smtClean="0"/>
          </a:p>
          <a:p>
            <a:endParaRPr lang="en-US" dirty="0" smtClean="0"/>
          </a:p>
          <a:p>
            <a:r>
              <a:rPr lang="en-US" dirty="0" smtClean="0"/>
              <a:t>	</a:t>
            </a:r>
            <a:r>
              <a:rPr lang="en-US" dirty="0" smtClean="0">
                <a:sym typeface="Wingdings" panose="05000000000000000000" pitchFamily="2" charset="2"/>
              </a:rPr>
              <a:t></a:t>
            </a:r>
            <a:r>
              <a:rPr lang="en-US" dirty="0" smtClean="0"/>
              <a:t>better understand and identify predators’ grooming tactics</a:t>
            </a:r>
          </a:p>
          <a:p>
            <a:r>
              <a:rPr lang="en-US" dirty="0" smtClean="0"/>
              <a:t>	</a:t>
            </a:r>
            <a:r>
              <a:rPr lang="en-US" dirty="0" smtClean="0">
                <a:sym typeface="Wingdings" panose="05000000000000000000" pitchFamily="2" charset="2"/>
              </a:rPr>
              <a:t>are </a:t>
            </a:r>
            <a:r>
              <a:rPr lang="en-US" dirty="0" smtClean="0"/>
              <a:t>equipped</a:t>
            </a:r>
            <a:r>
              <a:rPr lang="en-US" baseline="0" dirty="0" smtClean="0"/>
              <a:t> with knowledge about </a:t>
            </a:r>
            <a:r>
              <a:rPr lang="en-US" dirty="0" smtClean="0"/>
              <a:t>technology dangers, such as sexting or “sending</a:t>
            </a:r>
            <a:r>
              <a:rPr lang="en-US" baseline="0" dirty="0" smtClean="0"/>
              <a:t> nudes”—yes we’re going there!</a:t>
            </a:r>
            <a:endParaRPr lang="en-US" dirty="0" smtClean="0"/>
          </a:p>
          <a:p>
            <a:r>
              <a:rPr lang="en-US" dirty="0" smtClean="0"/>
              <a:t>	</a:t>
            </a:r>
            <a:r>
              <a:rPr lang="en-US" dirty="0" smtClean="0">
                <a:sym typeface="Wingdings" panose="05000000000000000000" pitchFamily="2" charset="2"/>
              </a:rPr>
              <a:t></a:t>
            </a:r>
            <a:r>
              <a:rPr lang="en-US" dirty="0" smtClean="0"/>
              <a:t>and are provided with tangible “how-to” safety tips about what</a:t>
            </a:r>
            <a:r>
              <a:rPr lang="en-US" baseline="0" dirty="0" smtClean="0"/>
              <a:t> to do if you or someone you know is being exploited.</a:t>
            </a:r>
            <a:endParaRPr lang="en-US" dirty="0" smtClean="0"/>
          </a:p>
          <a:p>
            <a:endParaRPr lang="en-US" dirty="0" smtClean="0"/>
          </a:p>
          <a:p>
            <a:r>
              <a:rPr lang="en-US" b="1" dirty="0" smtClean="0"/>
              <a:t>OUR GOAL IS to shine light on the online world where predators are using</a:t>
            </a:r>
            <a:r>
              <a:rPr lang="en-US" b="1" baseline="0" dirty="0" smtClean="0"/>
              <a:t> our vulnerabilities to gain our trust and exploit us</a:t>
            </a:r>
            <a:r>
              <a:rPr lang="en-US" b="1" dirty="0" smtClean="0"/>
              <a:t>, so ultimately, you are empowered</a:t>
            </a:r>
            <a:r>
              <a:rPr lang="en-US" b="1" baseline="0" dirty="0" smtClean="0"/>
              <a:t> to</a:t>
            </a:r>
            <a:r>
              <a:rPr lang="en-US" b="1" dirty="0" smtClean="0"/>
              <a:t> protect</a:t>
            </a:r>
            <a:r>
              <a:rPr lang="en-US" b="1" baseline="0" dirty="0" smtClean="0"/>
              <a:t> yourself</a:t>
            </a:r>
            <a:r>
              <a:rPr lang="en-US" b="1" dirty="0" smtClean="0"/>
              <a:t>, and sex trafficking is stopped before it ever</a:t>
            </a:r>
            <a:r>
              <a:rPr lang="en-US" b="1" baseline="0" dirty="0" smtClean="0"/>
              <a:t> has the chance to </a:t>
            </a:r>
            <a:r>
              <a:rPr lang="en-US" b="1" dirty="0" smtClean="0"/>
              <a:t>begin.</a:t>
            </a:r>
            <a:endParaRPr lang="en-US" b="1" dirty="0"/>
          </a:p>
        </p:txBody>
      </p:sp>
    </p:spTree>
    <p:extLst>
      <p:ext uri="{BB962C8B-B14F-4D97-AF65-F5344CB8AC3E}">
        <p14:creationId xmlns:p14="http://schemas.microsoft.com/office/powerpoint/2010/main" val="81831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follows is not a one-size-fits-all description of every young person, nor an exhaustive list of characteristics could</a:t>
            </a:r>
            <a:r>
              <a:rPr lang="en-US" baseline="0" dirty="0" smtClean="0"/>
              <a:t> make us vulnerable</a:t>
            </a:r>
            <a:r>
              <a:rPr lang="en-US" dirty="0" smtClean="0"/>
              <a:t>. But understanding some general truths about ourselves, our</a:t>
            </a:r>
            <a:r>
              <a:rPr lang="en-US" baseline="0" dirty="0" smtClean="0"/>
              <a:t> brains and the way we are all wired will</a:t>
            </a:r>
            <a:r>
              <a:rPr lang="en-US" dirty="0" smtClean="0"/>
              <a:t> help us better understand the tactics of a predator. </a:t>
            </a:r>
          </a:p>
          <a:p>
            <a:endParaRPr lang="en-US" dirty="0" smtClean="0"/>
          </a:p>
          <a:p>
            <a:r>
              <a:rPr lang="en-US" dirty="0" smtClean="0"/>
              <a:t>It is a fact that</a:t>
            </a:r>
            <a:r>
              <a:rPr lang="en-US" baseline="0" dirty="0" smtClean="0"/>
              <a:t> as a human being, we are all hardwired to s</a:t>
            </a:r>
            <a:r>
              <a:rPr lang="en-US" dirty="0" smtClean="0"/>
              <a:t>eek love and acceptance. We want it from our family, our friends, those we interact with regularly, and, to a point, even from chance encounters. </a:t>
            </a:r>
          </a:p>
          <a:p>
            <a:endParaRPr lang="en-US" dirty="0" smtClean="0"/>
          </a:p>
          <a:p>
            <a:r>
              <a:rPr lang="en-US" dirty="0" smtClean="0"/>
              <a:t>Now,</a:t>
            </a:r>
            <a:r>
              <a:rPr lang="en-US" baseline="0" dirty="0" smtClean="0"/>
              <a:t> say you are one of those magical people who doesn’t care how many followers you have on social media or what the </a:t>
            </a:r>
            <a:r>
              <a:rPr lang="en-US" baseline="0" dirty="0" smtClean="0"/>
              <a:t>popular kids think </a:t>
            </a:r>
            <a:r>
              <a:rPr lang="en-US" baseline="0" dirty="0" smtClean="0"/>
              <a:t>of you. That is fantastic!  But unfortunately, even you are not immune.  For instance, you still might care about what your best friend thinks of you; or the dreamy barista at your favorite coffee shop; or maybe even your favorite musical artist (if you ever got the chance to meet them).  If nothing else, we all have that thing that keeps us up at night when the server said “enjoy your meal,” and you enthusiastically replied “you too!” </a:t>
            </a:r>
            <a:endParaRPr lang="en-US" dirty="0" smtClean="0"/>
          </a:p>
          <a:p>
            <a:endParaRPr lang="en-US" dirty="0" smtClean="0"/>
          </a:p>
          <a:p>
            <a:r>
              <a:rPr lang="en-US" dirty="0" smtClean="0"/>
              <a:t>Similarly,</a:t>
            </a:r>
            <a:r>
              <a:rPr lang="en-US" baseline="0" dirty="0" smtClean="0"/>
              <a:t> we are physiologically inclined to</a:t>
            </a:r>
            <a:r>
              <a:rPr lang="en-US" dirty="0" smtClean="0"/>
              <a:t> want to fit in. Just</a:t>
            </a:r>
            <a:r>
              <a:rPr lang="en-US" baseline="0" dirty="0" smtClean="0"/>
              <a:t> like our ancestors gathered in tribes, we</a:t>
            </a:r>
            <a:r>
              <a:rPr lang="en-US" dirty="0" smtClean="0"/>
              <a:t> want to (even need to) be part of a greater community — preferably one that is encouraging, accepting, and empowering of our hopes and dreams. If we don’t have a community readily available to us, chances are we will seek one out.   Again, this doesn’t</a:t>
            </a:r>
            <a:r>
              <a:rPr lang="en-US" baseline="0" dirty="0" smtClean="0"/>
              <a:t> have to be the whole school or greater society—this can simply be the people you play video games or sports with, people you sit with at lunch and hang out with on the weekend, people you go to church or play music with—whatever your “tribe” looks like.</a:t>
            </a:r>
            <a:endParaRPr lang="en-US" dirty="0" smtClean="0"/>
          </a:p>
          <a:p>
            <a:endParaRPr lang="en-US" dirty="0" smtClean="0"/>
          </a:p>
          <a:p>
            <a:r>
              <a:rPr lang="en-US" dirty="0" smtClean="0"/>
              <a:t>As a natural extension of our social and emotional development, we are</a:t>
            </a:r>
            <a:r>
              <a:rPr lang="en-US" baseline="0" dirty="0" smtClean="0"/>
              <a:t> also inclined to feel</a:t>
            </a:r>
            <a:r>
              <a:rPr lang="en-US" dirty="0" smtClean="0"/>
              <a:t> misunderstood at times. Even if we are often surrounded by people and activity, we can feel dismissed, insecure, and lonely.  Unfortunately, psychologists tell us that they feelings are typically</a:t>
            </a:r>
            <a:r>
              <a:rPr lang="en-US" baseline="0" dirty="0" smtClean="0"/>
              <a:t> particularly strong and prevalent during teenage years.  (Sorry—its true!  I don’t make science!)</a:t>
            </a:r>
            <a:endParaRPr lang="en-US" dirty="0" smtClean="0"/>
          </a:p>
          <a:p>
            <a:endParaRPr lang="en-US" dirty="0" smtClean="0"/>
          </a:p>
          <a:p>
            <a:r>
              <a:rPr lang="en-US" dirty="0" smtClean="0"/>
              <a:t>Unfortunately,</a:t>
            </a:r>
            <a:r>
              <a:rPr lang="en-US" baseline="0" dirty="0" smtClean="0"/>
              <a:t> as we will see demonstrated later in this presentation, p</a:t>
            </a:r>
            <a:r>
              <a:rPr lang="en-US" dirty="0" smtClean="0"/>
              <a:t>redators and traffickers understand these common,</a:t>
            </a:r>
            <a:r>
              <a:rPr lang="en-US" baseline="0" dirty="0" smtClean="0"/>
              <a:t> human </a:t>
            </a:r>
            <a:r>
              <a:rPr lang="en-US" dirty="0" smtClean="0"/>
              <a:t>vulnerabilities intimately,</a:t>
            </a:r>
            <a:r>
              <a:rPr lang="en-US" baseline="0" dirty="0" smtClean="0"/>
              <a:t> and make it </a:t>
            </a:r>
            <a:r>
              <a:rPr lang="en-US" dirty="0" smtClean="0"/>
              <a:t>their business to discover a potential</a:t>
            </a:r>
            <a:r>
              <a:rPr lang="en-US" baseline="0" dirty="0" smtClean="0"/>
              <a:t> victim’s</a:t>
            </a:r>
            <a:r>
              <a:rPr lang="en-US" dirty="0" smtClean="0"/>
              <a:t> hopes, dreams and hurts in an effort to exploit them.</a:t>
            </a:r>
          </a:p>
        </p:txBody>
      </p:sp>
    </p:spTree>
    <p:extLst>
      <p:ext uri="{BB962C8B-B14F-4D97-AF65-F5344CB8AC3E}">
        <p14:creationId xmlns:p14="http://schemas.microsoft.com/office/powerpoint/2010/main" val="397221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TRIGGER</a:t>
            </a:r>
            <a:r>
              <a:rPr lang="en-US" b="1" baseline="0" dirty="0" smtClean="0"/>
              <a:t> WARNING!!!</a:t>
            </a:r>
          </a:p>
          <a:p>
            <a:endParaRPr lang="en-US" baseline="0" dirty="0" smtClean="0"/>
          </a:p>
          <a:p>
            <a:r>
              <a:rPr lang="en-US" baseline="0" dirty="0" smtClean="0"/>
              <a:t>This presentation was developed when a staff member was tasked to create an informational tool on popular apps.  The goal was to report how each app operates, how they are being used, how their actual use differs from how the apps are advertised to the greater public, and the potential risks they pose to young or vulnerable app users.</a:t>
            </a:r>
          </a:p>
          <a:p>
            <a:endParaRPr lang="en-US" baseline="0" dirty="0" smtClean="0"/>
          </a:p>
          <a:p>
            <a:r>
              <a:rPr lang="en-US" dirty="0" smtClean="0"/>
              <a:t>In order to do that,</a:t>
            </a:r>
            <a:r>
              <a:rPr lang="en-US" baseline="0" dirty="0" smtClean="0"/>
              <a:t> the researcher </a:t>
            </a:r>
            <a:r>
              <a:rPr lang="en-US" dirty="0" smtClean="0"/>
              <a:t>downloaded</a:t>
            </a:r>
            <a:r>
              <a:rPr lang="en-US" baseline="0" dirty="0" smtClean="0"/>
              <a:t> each of the pre-selected popular apps and created profiles, posing as a 15 year-old girl.  She did this so she could explore the apps individually, talking to student app users about their experiences with each app, what they liked about the apps, how they used the apps, etc.</a:t>
            </a:r>
          </a:p>
          <a:p>
            <a:endParaRPr lang="en-US" baseline="0" dirty="0" smtClean="0"/>
          </a:p>
          <a:p>
            <a:r>
              <a:rPr lang="en-US" baseline="0" dirty="0" smtClean="0"/>
              <a:t>Fortunately, she was able to get what she was looking for: Students’ take on these apps.  Unfortunately, she was also forced to see how predators are using these apps to groom students—sometimes being approached by predators within minutes of creating a profile.</a:t>
            </a:r>
          </a:p>
          <a:p>
            <a:endParaRPr lang="en-US" baseline="0" dirty="0" smtClean="0"/>
          </a:p>
          <a:p>
            <a:r>
              <a:rPr lang="en-US" i="1" baseline="0" dirty="0" smtClean="0"/>
              <a:t>*This is where I would put some sort of disclaimer.*  Perhaps something like this: </a:t>
            </a:r>
            <a:r>
              <a:rPr lang="en-US" baseline="0" dirty="0" smtClean="0"/>
              <a:t>“Before we get into this section of the presentation, I do want to acknowledge that since we know that hundreds of thousands of people experience some sort of sexual violence each year, there might be some people in this room who feel emotionally triggered by some of </a:t>
            </a:r>
            <a:r>
              <a:rPr lang="en-US" baseline="0" dirty="0" smtClean="0"/>
              <a:t>the information we are about to learn. </a:t>
            </a:r>
            <a:r>
              <a:rPr lang="en-US" baseline="0" dirty="0" smtClean="0"/>
              <a:t>I have spoken with your teacher (or pastor, troop leader, etc.) and we have agreed that you are more than welcome to step out for a moment if something hits a too close to home”.  </a:t>
            </a:r>
            <a:r>
              <a:rPr lang="en-US" i="1" baseline="0" dirty="0" smtClean="0"/>
              <a:t>Again, this disclaimer will vary from place to place and you will have come to an agreement the event organizer beforehand in case one of the students has a trauma response.  Although unlikely, it important to give students a plan beforehand—just in case!</a:t>
            </a:r>
          </a:p>
          <a:p>
            <a:endParaRPr lang="en-US" baseline="0" dirty="0" smtClean="0"/>
          </a:p>
          <a:p>
            <a:r>
              <a:rPr lang="en-US" baseline="0" dirty="0" smtClean="0"/>
              <a:t>In the following </a:t>
            </a:r>
            <a:r>
              <a:rPr lang="en-US" baseline="0" dirty="0" smtClean="0"/>
              <a:t>presentation, we are going to find out what she learned about how online predators and sex traffickers groom and exploit their victims.</a:t>
            </a:r>
            <a:endParaRPr lang="en-US" dirty="0"/>
          </a:p>
        </p:txBody>
      </p:sp>
    </p:spTree>
    <p:extLst>
      <p:ext uri="{BB962C8B-B14F-4D97-AF65-F5344CB8AC3E}">
        <p14:creationId xmlns:p14="http://schemas.microsoft.com/office/powerpoint/2010/main" val="42914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 Grooming </a:t>
            </a:r>
            <a:r>
              <a:rPr lang="en-US" dirty="0" smtClean="0"/>
              <a:t>can take place quickly or over an extended period of time — sometimes during many months, even years. </a:t>
            </a:r>
          </a:p>
          <a:p>
            <a:endParaRPr lang="en-US" dirty="0" smtClean="0"/>
          </a:p>
          <a:p>
            <a:r>
              <a:rPr lang="en-US" dirty="0" smtClean="0"/>
              <a:t>So its important to note that not every predator will appear</a:t>
            </a:r>
            <a:r>
              <a:rPr lang="en-US" baseline="0" dirty="0" smtClean="0"/>
              <a:t> predatory </a:t>
            </a:r>
            <a:r>
              <a:rPr lang="en-US" baseline="0" dirty="0" smtClean="0"/>
              <a:t>during </a:t>
            </a:r>
            <a:r>
              <a:rPr lang="en-US" baseline="0" dirty="0" smtClean="0"/>
              <a:t>their initial </a:t>
            </a:r>
            <a:r>
              <a:rPr lang="en-US" baseline="0" dirty="0" smtClean="0"/>
              <a:t>correspondence.  </a:t>
            </a:r>
            <a:r>
              <a:rPr lang="en-US" dirty="0" smtClean="0"/>
              <a:t>Initial </a:t>
            </a:r>
            <a:r>
              <a:rPr lang="en-US" dirty="0" smtClean="0"/>
              <a:t>conversations online can appear innocent, fun and friendly, but often involve some level of deception. </a:t>
            </a:r>
          </a:p>
          <a:p>
            <a:endParaRPr lang="en-US" dirty="0" smtClean="0"/>
          </a:p>
          <a:p>
            <a:r>
              <a:rPr lang="en-US" dirty="0" smtClean="0"/>
              <a:t>For</a:t>
            </a:r>
            <a:r>
              <a:rPr lang="en-US" baseline="0" dirty="0" smtClean="0"/>
              <a:t> instance, as</a:t>
            </a:r>
            <a:r>
              <a:rPr lang="en-US" dirty="0" smtClean="0"/>
              <a:t> the predator, usually an older adult, attempts to establish a relationship to gain their</a:t>
            </a:r>
            <a:r>
              <a:rPr lang="en-US" baseline="0" dirty="0" smtClean="0"/>
              <a:t> target</a:t>
            </a:r>
            <a:r>
              <a:rPr lang="en-US" dirty="0" smtClean="0"/>
              <a:t>’s trust, they may initially lie about their own age</a:t>
            </a:r>
            <a:r>
              <a:rPr lang="en-US" baseline="0" dirty="0" smtClean="0"/>
              <a:t> to make themselves seem younger, sometimes </a:t>
            </a:r>
            <a:r>
              <a:rPr lang="en-US" dirty="0" smtClean="0"/>
              <a:t>never revealing their real age, even after forming a relationship. </a:t>
            </a:r>
          </a:p>
          <a:p>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2)</a:t>
            </a:r>
            <a:r>
              <a:rPr lang="en-US" baseline="0" dirty="0" smtClean="0"/>
              <a:t> </a:t>
            </a:r>
            <a:r>
              <a:rPr lang="en-US" dirty="0" smtClean="0"/>
              <a:t>Predators work hard to appear familiar. </a:t>
            </a:r>
          </a:p>
          <a:p>
            <a:pPr marL="0" marR="0" indent="0" defTabSz="457200" eaLnBrk="1" fontAlgn="auto" latinLnBrk="0" hangingPunct="1">
              <a:lnSpc>
                <a:spcPct val="117999"/>
              </a:lnSpc>
              <a:spcBef>
                <a:spcPts val="0"/>
              </a:spcBef>
              <a:spcAft>
                <a:spcPts val="0"/>
              </a:spcAft>
              <a:buClrTx/>
              <a:buSzTx/>
              <a:buFontTx/>
              <a:buNone/>
              <a:tabLst/>
              <a:defRPr/>
            </a:pPr>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Unfortunately,</a:t>
            </a:r>
            <a:r>
              <a:rPr lang="en-US" baseline="0" dirty="0" smtClean="0"/>
              <a:t> we</a:t>
            </a:r>
            <a:r>
              <a:rPr lang="en-US" dirty="0" smtClean="0"/>
              <a:t> often give up more personal information online than we intend to, and predators are well versed in how to extract and keep this information for use at a later time. They</a:t>
            </a:r>
            <a:r>
              <a:rPr lang="en-US" baseline="0" dirty="0" smtClean="0"/>
              <a:t> </a:t>
            </a:r>
            <a:r>
              <a:rPr lang="en-US" dirty="0" smtClean="0"/>
              <a:t>conduct research on their</a:t>
            </a:r>
            <a:r>
              <a:rPr lang="en-US" baseline="0" dirty="0" smtClean="0"/>
              <a:t> target by</a:t>
            </a:r>
            <a:r>
              <a:rPr lang="en-US" dirty="0" smtClean="0"/>
              <a:t> looking up their social media or app profiles. Just</a:t>
            </a:r>
            <a:r>
              <a:rPr lang="en-US" baseline="0" dirty="0" smtClean="0"/>
              <a:t> by doing that, they can find out where they live (generally or specifically), where they like to hang out, what they like to do, who they hang out with, what kind of clothes they wear, how they speak, and so, so much more! From there, a predator can easily make up a persona or a profile that would seem harmless, even familiar to their victim—the type of person that might belong in their “tribe”</a:t>
            </a:r>
            <a:r>
              <a:rPr lang="en-US" dirty="0" smtClean="0"/>
              <a:t>.</a:t>
            </a:r>
          </a:p>
          <a:p>
            <a:pPr marL="0" marR="0" indent="0" defTabSz="457200" eaLnBrk="1" fontAlgn="auto" latinLnBrk="0" hangingPunct="1">
              <a:lnSpc>
                <a:spcPct val="117999"/>
              </a:lnSpc>
              <a:spcBef>
                <a:spcPts val="0"/>
              </a:spcBef>
              <a:spcAft>
                <a:spcPts val="0"/>
              </a:spcAft>
              <a:buClrTx/>
              <a:buSzTx/>
              <a:buFontTx/>
              <a:buNone/>
              <a:tabLst/>
              <a:defRPr/>
            </a:pPr>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Now</a:t>
            </a:r>
            <a:r>
              <a:rPr lang="en-US" baseline="0" dirty="0" smtClean="0"/>
              <a:t>, if you doubt me at all, I want you to think about the last time you stalked someone on social media—because I know </a:t>
            </a:r>
            <a:r>
              <a:rPr lang="en-US" baseline="0" dirty="0" err="1" smtClean="0"/>
              <a:t>y’all</a:t>
            </a:r>
            <a:r>
              <a:rPr lang="en-US" baseline="0" dirty="0" smtClean="0"/>
              <a:t> do it.  </a:t>
            </a:r>
            <a:r>
              <a:rPr lang="en-US" dirty="0" smtClean="0"/>
              <a:t> Maybe you were six months back in your</a:t>
            </a:r>
            <a:r>
              <a:rPr lang="en-US" baseline="0" dirty="0" smtClean="0"/>
              <a:t> crush’s Instagram feed when you saw that they went to a certain band’s concert?  And then it’s a total coincidence that the next time you post a video on your Snapchat, there happens to be an obscure song from that same band playing in the background?</a:t>
            </a:r>
          </a:p>
          <a:p>
            <a:pPr marL="0" marR="0" indent="0" defTabSz="457200" eaLnBrk="1" fontAlgn="auto" latinLnBrk="0" hangingPunct="1">
              <a:lnSpc>
                <a:spcPct val="117999"/>
              </a:lnSpc>
              <a:spcBef>
                <a:spcPts val="0"/>
              </a:spcBef>
              <a:spcAft>
                <a:spcPts val="0"/>
              </a:spcAft>
              <a:buClrTx/>
              <a:buSzTx/>
              <a:buFontTx/>
              <a:buNone/>
              <a:tabLst/>
              <a:defRPr/>
            </a:pPr>
            <a:endParaRPr lang="en-US" baseline="0" dirty="0" smtClean="0"/>
          </a:p>
          <a:p>
            <a:pPr marL="0" marR="0" indent="0" defTabSz="457200" eaLnBrk="1" fontAlgn="auto" latinLnBrk="0" hangingPunct="1">
              <a:lnSpc>
                <a:spcPct val="117999"/>
              </a:lnSpc>
              <a:spcBef>
                <a:spcPts val="0"/>
              </a:spcBef>
              <a:spcAft>
                <a:spcPts val="0"/>
              </a:spcAft>
              <a:buClrTx/>
              <a:buSzTx/>
              <a:buFontTx/>
              <a:buNone/>
              <a:tabLst/>
              <a:defRPr/>
            </a:pPr>
            <a:r>
              <a:rPr lang="en-US" baseline="0" dirty="0" smtClean="0"/>
              <a:t>It’s a funny and embarrassing part of modern social interactions but unfortunately, we aren’t the only ones who know how to extract this information from social media.</a:t>
            </a:r>
          </a:p>
          <a:p>
            <a:pPr marL="0" marR="0" indent="0" defTabSz="457200" eaLnBrk="1" fontAlgn="auto" latinLnBrk="0" hangingPunct="1">
              <a:lnSpc>
                <a:spcPct val="117999"/>
              </a:lnSpc>
              <a:spcBef>
                <a:spcPts val="0"/>
              </a:spcBef>
              <a:spcAft>
                <a:spcPts val="0"/>
              </a:spcAft>
              <a:buClrTx/>
              <a:buSzTx/>
              <a:buFontTx/>
              <a:buNone/>
              <a:tabLst/>
              <a:defRPr/>
            </a:pPr>
            <a:endParaRPr lang="en-US" baseline="0" dirty="0" smtClean="0"/>
          </a:p>
          <a:p>
            <a:pPr marL="0" marR="0" indent="0" defTabSz="457200" eaLnBrk="1" fontAlgn="auto" latinLnBrk="0" hangingPunct="1">
              <a:lnSpc>
                <a:spcPct val="117999"/>
              </a:lnSpc>
              <a:spcBef>
                <a:spcPts val="0"/>
              </a:spcBef>
              <a:spcAft>
                <a:spcPts val="0"/>
              </a:spcAft>
              <a:buClrTx/>
              <a:buSzTx/>
              <a:buFontTx/>
              <a:buNone/>
              <a:tabLst/>
              <a:defRPr/>
            </a:pPr>
            <a:r>
              <a:rPr lang="en-US" baseline="0" dirty="0" smtClean="0"/>
              <a:t>Online sexual predators also know how to cyberstalk and they also know how to appear to be someone you might want to get to know a little better.</a:t>
            </a:r>
          </a:p>
          <a:p>
            <a:pPr marL="0" marR="0" indent="0" defTabSz="457200" eaLnBrk="1" fontAlgn="auto" latinLnBrk="0" hangingPunct="1">
              <a:lnSpc>
                <a:spcPct val="117999"/>
              </a:lnSpc>
              <a:spcBef>
                <a:spcPts val="0"/>
              </a:spcBef>
              <a:spcAft>
                <a:spcPts val="0"/>
              </a:spcAft>
              <a:buClrTx/>
              <a:buSzTx/>
              <a:buFontTx/>
              <a:buNone/>
              <a:tabLst/>
              <a:defRPr/>
            </a:pPr>
            <a:endParaRPr lang="en-US" dirty="0" smtClean="0"/>
          </a:p>
          <a:p>
            <a:r>
              <a:rPr lang="en-US" dirty="0" smtClean="0"/>
              <a:t>3) Traffickers use personal information to develop a sense of trust — a bond — between themselves and potential victims.</a:t>
            </a:r>
          </a:p>
          <a:p>
            <a:endParaRPr lang="en-US" dirty="0" smtClean="0"/>
          </a:p>
          <a:p>
            <a:r>
              <a:rPr lang="en-US" dirty="0" smtClean="0"/>
              <a:t>Predators will appear genuinely sympathetic regarding a victim’s problems, and act as if they are the only ones who can truly</a:t>
            </a:r>
            <a:r>
              <a:rPr lang="en-US" baseline="0" dirty="0" smtClean="0"/>
              <a:t> understand and </a:t>
            </a:r>
            <a:r>
              <a:rPr lang="en-US" dirty="0" smtClean="0"/>
              <a:t>appreciate them.  Predators play on the victim’s human needs,</a:t>
            </a:r>
            <a:r>
              <a:rPr lang="en-US" baseline="0" dirty="0" smtClean="0"/>
              <a:t> </a:t>
            </a:r>
            <a:r>
              <a:rPr lang="en-US" dirty="0" smtClean="0"/>
              <a:t>showering their victims with compliments</a:t>
            </a:r>
            <a:r>
              <a:rPr lang="en-US" baseline="0" dirty="0" smtClean="0"/>
              <a:t> and </a:t>
            </a:r>
            <a:r>
              <a:rPr lang="en-US" dirty="0" smtClean="0"/>
              <a:t>encouraging emotional dependency while preying on their insecurities and emotions.</a:t>
            </a:r>
            <a:r>
              <a:rPr lang="en-US" baseline="0" dirty="0" smtClean="0"/>
              <a:t>  </a:t>
            </a:r>
            <a:r>
              <a:rPr lang="en-US" dirty="0" smtClean="0"/>
              <a:t>They may even offer</a:t>
            </a:r>
            <a:r>
              <a:rPr lang="en-US" baseline="0" dirty="0" smtClean="0"/>
              <a:t> to buy gifts for their victim off their Amazon wish list or buy them skins or loot boxes on </a:t>
            </a:r>
            <a:r>
              <a:rPr lang="en-US" baseline="0" dirty="0" err="1" smtClean="0"/>
              <a:t>Fortnite</a:t>
            </a:r>
            <a:r>
              <a:rPr lang="en-US" baseline="0" dirty="0" smtClean="0"/>
              <a:t> or APEX.</a:t>
            </a:r>
            <a:endParaRPr lang="en-US" dirty="0" smtClean="0"/>
          </a:p>
          <a:p>
            <a:endParaRPr lang="en-US" dirty="0" smtClean="0"/>
          </a:p>
          <a:p>
            <a:r>
              <a:rPr lang="en-US" dirty="0" smtClean="0"/>
              <a:t>Remember</a:t>
            </a:r>
            <a:r>
              <a:rPr lang="en-US" baseline="0" dirty="0" smtClean="0"/>
              <a:t> w</a:t>
            </a:r>
            <a:r>
              <a:rPr lang="en-US" dirty="0" smtClean="0"/>
              <a:t>h</a:t>
            </a:r>
            <a:r>
              <a:rPr lang="en-US" baseline="0" dirty="0" smtClean="0"/>
              <a:t>en we talked about </a:t>
            </a:r>
            <a:r>
              <a:rPr lang="en-US" dirty="0" smtClean="0"/>
              <a:t>h</a:t>
            </a:r>
            <a:r>
              <a:rPr lang="en-US" baseline="0" dirty="0" smtClean="0"/>
              <a:t>ow predators use t</a:t>
            </a:r>
            <a:r>
              <a:rPr lang="en-US" dirty="0" smtClean="0"/>
              <a:t>h</a:t>
            </a:r>
            <a:r>
              <a:rPr lang="en-US" baseline="0" dirty="0" smtClean="0"/>
              <a:t>e way our brains are wired to groom potential victims?  </a:t>
            </a:r>
          </a:p>
          <a:p>
            <a:endParaRPr lang="en-US" baseline="0" dirty="0" smtClean="0"/>
          </a:p>
          <a:p>
            <a:pPr marL="0" lvl="5" indent="0" algn="l" defTabSz="457200">
              <a:lnSpc>
                <a:spcPts val="10000"/>
              </a:lnSpc>
              <a:buFont typeface="Arial" panose="020B0604020202020204" pitchFamily="34" charset="0"/>
              <a:buNone/>
              <a:defRPr sz="7500" b="0">
                <a:latin typeface="Lato Regular"/>
                <a:ea typeface="Lato Regular"/>
                <a:cs typeface="Lato Regular"/>
                <a:sym typeface="Lato Regular"/>
              </a:defRPr>
            </a:pPr>
            <a:r>
              <a:rPr lang="en-US" dirty="0" smtClean="0"/>
              <a:t>We</a:t>
            </a:r>
            <a:r>
              <a:rPr lang="en-US" baseline="0" dirty="0" smtClean="0"/>
              <a:t> need</a:t>
            </a:r>
            <a:r>
              <a:rPr lang="en-US" dirty="0" smtClean="0"/>
              <a:t> love and acceptance? They love</a:t>
            </a:r>
            <a:r>
              <a:rPr lang="en-US" baseline="0" dirty="0" smtClean="0"/>
              <a:t> you just t</a:t>
            </a:r>
            <a:r>
              <a:rPr lang="en-US" dirty="0" smtClean="0"/>
              <a:t>h</a:t>
            </a:r>
            <a:r>
              <a:rPr lang="en-US" baseline="0" dirty="0" smtClean="0"/>
              <a:t>e way you are</a:t>
            </a:r>
          </a:p>
          <a:p>
            <a:pPr marL="0" lvl="5" indent="0" algn="l" defTabSz="457200">
              <a:lnSpc>
                <a:spcPts val="10000"/>
              </a:lnSpc>
              <a:buFont typeface="Arial" panose="020B0604020202020204" pitchFamily="34" charset="0"/>
              <a:buNone/>
              <a:defRPr sz="7500" b="0">
                <a:latin typeface="Lato Regular"/>
                <a:ea typeface="Lato Regular"/>
                <a:cs typeface="Lato Regular"/>
                <a:sym typeface="Lato Regular"/>
              </a:defRPr>
            </a:pPr>
            <a:r>
              <a:rPr lang="en-US" baseline="0" dirty="0" smtClean="0"/>
              <a:t>We need </a:t>
            </a:r>
            <a:r>
              <a:rPr lang="en-US" dirty="0" smtClean="0"/>
              <a:t>to fit in? They</a:t>
            </a:r>
            <a:r>
              <a:rPr lang="en-US" baseline="0" dirty="0" smtClean="0"/>
              <a:t> l</a:t>
            </a:r>
            <a:r>
              <a:rPr lang="en-US" dirty="0" smtClean="0"/>
              <a:t>ike or</a:t>
            </a:r>
            <a:r>
              <a:rPr lang="en-US" baseline="0" dirty="0" smtClean="0"/>
              <a:t> are interested in all </a:t>
            </a:r>
            <a:r>
              <a:rPr lang="en-US" dirty="0" smtClean="0"/>
              <a:t>the same things you are, speak</a:t>
            </a:r>
            <a:r>
              <a:rPr lang="en-US" baseline="0" dirty="0" smtClean="0"/>
              <a:t> t</a:t>
            </a:r>
            <a:r>
              <a:rPr lang="en-US" dirty="0" smtClean="0"/>
              <a:t>h</a:t>
            </a:r>
            <a:r>
              <a:rPr lang="en-US" baseline="0" dirty="0" smtClean="0"/>
              <a:t>e same way you do, listen to the same music you do.</a:t>
            </a:r>
            <a:endParaRPr lang="en-US" dirty="0" smtClean="0"/>
          </a:p>
          <a:p>
            <a:pPr marL="0" lvl="5" indent="0" algn="l" defTabSz="457200">
              <a:lnSpc>
                <a:spcPts val="10000"/>
              </a:lnSpc>
              <a:buFont typeface="Arial" panose="020B0604020202020204" pitchFamily="34" charset="0"/>
              <a:buNone/>
              <a:defRPr sz="7500" b="0">
                <a:latin typeface="Lato Regular"/>
                <a:ea typeface="Lato Regular"/>
                <a:cs typeface="Lato Regular"/>
                <a:sym typeface="Lato Regular"/>
              </a:defRPr>
            </a:pPr>
            <a:r>
              <a:rPr lang="en-US" dirty="0" smtClean="0"/>
              <a:t>We</a:t>
            </a:r>
            <a:r>
              <a:rPr lang="en-US" baseline="0" dirty="0" smtClean="0"/>
              <a:t> f</a:t>
            </a:r>
            <a:r>
              <a:rPr lang="en-US" dirty="0" smtClean="0"/>
              <a:t>eel</a:t>
            </a:r>
            <a:r>
              <a:rPr lang="en-US" baseline="0" dirty="0" smtClean="0"/>
              <a:t> </a:t>
            </a:r>
            <a:r>
              <a:rPr lang="en-US" dirty="0" smtClean="0"/>
              <a:t>misunderstood</a:t>
            </a:r>
            <a:r>
              <a:rPr lang="en-US" baseline="0" dirty="0" smtClean="0"/>
              <a:t> and </a:t>
            </a:r>
            <a:r>
              <a:rPr lang="en-US" dirty="0" smtClean="0"/>
              <a:t>lonely? They are</a:t>
            </a:r>
            <a:r>
              <a:rPr lang="en-US" baseline="0" dirty="0" smtClean="0"/>
              <a:t> t</a:t>
            </a:r>
            <a:r>
              <a:rPr lang="en-US" dirty="0" smtClean="0"/>
              <a:t>h</a:t>
            </a:r>
            <a:r>
              <a:rPr lang="en-US" baseline="0" dirty="0" smtClean="0"/>
              <a:t>e only one w</a:t>
            </a:r>
            <a:r>
              <a:rPr lang="en-US" dirty="0" smtClean="0"/>
              <a:t>h</a:t>
            </a:r>
            <a:r>
              <a:rPr lang="en-US" baseline="0" dirty="0" smtClean="0"/>
              <a:t>o</a:t>
            </a:r>
            <a:r>
              <a:rPr lang="en-US" dirty="0" smtClean="0"/>
              <a:t> understands you and they are always just</a:t>
            </a:r>
            <a:r>
              <a:rPr lang="en-US" baseline="0" dirty="0" smtClean="0"/>
              <a:t> a text away from making you smile.</a:t>
            </a:r>
          </a:p>
          <a:p>
            <a:endParaRPr lang="en-US" dirty="0" smtClean="0"/>
          </a:p>
          <a:p>
            <a:r>
              <a:rPr lang="en-US" dirty="0" smtClean="0"/>
              <a:t>They will sell lies and try to “sweep their</a:t>
            </a:r>
            <a:r>
              <a:rPr lang="en-US" baseline="0" dirty="0" smtClean="0"/>
              <a:t> victim</a:t>
            </a:r>
            <a:r>
              <a:rPr lang="en-US" dirty="0" smtClean="0"/>
              <a:t> off their feet,” sometimes</a:t>
            </a:r>
            <a:r>
              <a:rPr lang="en-US" baseline="0" dirty="0" smtClean="0"/>
              <a:t> even flattering</a:t>
            </a:r>
            <a:r>
              <a:rPr lang="en-US" dirty="0" smtClean="0"/>
              <a:t> them with fake promises</a:t>
            </a:r>
            <a:r>
              <a:rPr lang="en-US" baseline="0" dirty="0" smtClean="0"/>
              <a:t> about meeting in person or running away together.</a:t>
            </a:r>
            <a:r>
              <a:rPr lang="en-US" dirty="0" smtClean="0"/>
              <a:t> </a:t>
            </a:r>
          </a:p>
          <a:p>
            <a:endParaRPr lang="en-US" dirty="0" smtClean="0"/>
          </a:p>
          <a:p>
            <a:r>
              <a:rPr lang="en-US" dirty="0" smtClean="0"/>
              <a:t>Oftentimes, they will try to isolate their victim from</a:t>
            </a:r>
            <a:r>
              <a:rPr lang="en-US" baseline="0" dirty="0" smtClean="0"/>
              <a:t> others </a:t>
            </a:r>
            <a:r>
              <a:rPr lang="en-US" dirty="0" smtClean="0"/>
              <a:t>by subtly</a:t>
            </a:r>
            <a:r>
              <a:rPr lang="en-US" baseline="0" dirty="0" smtClean="0"/>
              <a:t> talking bad about their friends and family, or focusing on arguments or disagreements the victim has had with their loved ones.</a:t>
            </a:r>
            <a:endParaRPr lang="en-US" dirty="0" smtClean="0"/>
          </a:p>
          <a:p>
            <a:endParaRPr lang="en-US" dirty="0" smtClean="0"/>
          </a:p>
          <a:p>
            <a:r>
              <a:rPr lang="en-US" dirty="0" smtClean="0"/>
              <a:t>4)</a:t>
            </a:r>
            <a:r>
              <a:rPr lang="en-US" baseline="0" dirty="0" smtClean="0"/>
              <a:t> </a:t>
            </a:r>
            <a:r>
              <a:rPr lang="en-US" dirty="0" smtClean="0"/>
              <a:t>Establishing secrecy is another tactic predators</a:t>
            </a:r>
            <a:r>
              <a:rPr lang="en-US" baseline="0" dirty="0" smtClean="0"/>
              <a:t> use</a:t>
            </a:r>
            <a:r>
              <a:rPr lang="en-US" dirty="0" smtClean="0"/>
              <a:t> to gain the confidence of their</a:t>
            </a:r>
            <a:r>
              <a:rPr lang="en-US" baseline="0" dirty="0" smtClean="0"/>
              <a:t> target</a:t>
            </a:r>
            <a:r>
              <a:rPr lang="en-US" dirty="0" smtClean="0"/>
              <a:t> and to</a:t>
            </a:r>
            <a:r>
              <a:rPr lang="en-US" baseline="0" dirty="0" smtClean="0"/>
              <a:t> step into the role of</a:t>
            </a:r>
            <a:r>
              <a:rPr lang="en-US" dirty="0" smtClean="0"/>
              <a:t> a “best friend.” </a:t>
            </a:r>
          </a:p>
          <a:p>
            <a:endParaRPr lang="en-US" dirty="0" smtClean="0"/>
          </a:p>
          <a:p>
            <a:r>
              <a:rPr lang="en-US" dirty="0" smtClean="0"/>
              <a:t>Because of that, victims often become dependent on their relationship with the predator, a relationship that is often</a:t>
            </a:r>
            <a:r>
              <a:rPr lang="en-US" baseline="0" dirty="0" smtClean="0"/>
              <a:t> established by the predator </a:t>
            </a:r>
            <a:r>
              <a:rPr lang="en-US" dirty="0" smtClean="0"/>
              <a:t>as romantic. This dependence allows the predator to control the victim’s behavior as the online grooming process progresses. Sharing secret desires, wishes, cares, and hopes are among the ways they establish intimacy with the victim. </a:t>
            </a:r>
          </a:p>
          <a:p>
            <a:endParaRPr lang="en-US" dirty="0" smtClean="0"/>
          </a:p>
          <a:p>
            <a:r>
              <a:rPr lang="en-US" dirty="0" smtClean="0"/>
              <a:t>They often</a:t>
            </a:r>
            <a:r>
              <a:rPr lang="en-US" baseline="0" dirty="0" smtClean="0"/>
              <a:t> solidify this by </a:t>
            </a:r>
            <a:r>
              <a:rPr lang="en-US" dirty="0" smtClean="0"/>
              <a:t>telling the their</a:t>
            </a:r>
            <a:r>
              <a:rPr lang="en-US" baseline="0" dirty="0" smtClean="0"/>
              <a:t> target</a:t>
            </a:r>
            <a:r>
              <a:rPr lang="en-US" dirty="0" smtClean="0"/>
              <a:t> a “secret” and then follow with something like “Please don’t tell anyone. This is ours together.” Then they get the victim</a:t>
            </a:r>
            <a:r>
              <a:rPr lang="en-US" baseline="0" dirty="0" smtClean="0"/>
              <a:t> </a:t>
            </a:r>
            <a:r>
              <a:rPr lang="en-US" dirty="0" smtClean="0"/>
              <a:t>to share something personal , oftentimes their</a:t>
            </a:r>
            <a:r>
              <a:rPr lang="en-US" baseline="0" dirty="0" smtClean="0"/>
              <a:t> most intimate secret, </a:t>
            </a:r>
            <a:r>
              <a:rPr lang="en-US" dirty="0" smtClean="0"/>
              <a:t>and assure them, “This is just between us. You can trust me. I won’t tell a soul.” </a:t>
            </a:r>
          </a:p>
          <a:p>
            <a:endParaRPr lang="en-US" dirty="0" smtClean="0"/>
          </a:p>
          <a:p>
            <a:r>
              <a:rPr lang="en-US" dirty="0" smtClean="0"/>
              <a:t>Unfortunately,</a:t>
            </a:r>
            <a:r>
              <a:rPr lang="en-US" baseline="0" dirty="0" smtClean="0"/>
              <a:t> the secret the predator shared is often fabricated, while the victim’s is most likely a real secret, which they shared because of the trust the predator has established with them.  Not only does this tie them together emotionally, but predators can also use this secret against their victim to control them later.</a:t>
            </a:r>
            <a:endParaRPr lang="en-US" dirty="0" smtClean="0"/>
          </a:p>
          <a:p>
            <a:endParaRPr lang="en-US" dirty="0" smtClean="0"/>
          </a:p>
          <a:p>
            <a:r>
              <a:rPr lang="en-US" dirty="0" smtClean="0"/>
              <a:t>Another way traffickers establish secrecy is by having</a:t>
            </a:r>
            <a:r>
              <a:rPr lang="en-US" baseline="0" dirty="0" smtClean="0"/>
              <a:t> a shared secret with the victim, such as the relationship itself.   This will help emotionally bond the two together, as well as isolating the youth from any potential feedback about the inappropriate, abusive relationship from friends or family.</a:t>
            </a:r>
          </a:p>
          <a:p>
            <a:endParaRPr lang="en-US" dirty="0" smtClean="0"/>
          </a:p>
          <a:p>
            <a:r>
              <a:rPr lang="en-US" dirty="0" smtClean="0"/>
              <a:t>5) The process continues until the sharing is sexual in nature, possibly involving intimate</a:t>
            </a:r>
            <a:r>
              <a:rPr lang="en-US" baseline="0" dirty="0" smtClean="0"/>
              <a:t> </a:t>
            </a:r>
            <a:r>
              <a:rPr lang="en-US" dirty="0" smtClean="0"/>
              <a:t>photos, or something that the predator can use for extortion or blackmail in the future.</a:t>
            </a:r>
          </a:p>
          <a:p>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baseline="0" dirty="0" smtClean="0"/>
              <a:t>Often times, this process will start with seemingly innocent conversation, asking about the target’s dating history or crushes, and then slowly and seamlessly moving into talking about the their sexual history, preferences, fantasies, etc.  The conversation often goes something like this:</a:t>
            </a:r>
          </a:p>
          <a:p>
            <a:pPr marL="0" marR="0" indent="0" defTabSz="457200" eaLnBrk="1" fontAlgn="auto" latinLnBrk="0" hangingPunct="1">
              <a:lnSpc>
                <a:spcPct val="117999"/>
              </a:lnSpc>
              <a:spcBef>
                <a:spcPts val="0"/>
              </a:spcBef>
              <a:spcAft>
                <a:spcPts val="0"/>
              </a:spcAft>
              <a:buClrTx/>
              <a:buSzTx/>
              <a:buFontTx/>
              <a:buNone/>
              <a:tabLst/>
              <a:defRPr/>
            </a:pPr>
            <a:endParaRPr lang="en-US" baseline="0" dirty="0" smtClean="0"/>
          </a:p>
          <a:p>
            <a:pPr defTabSz="457200">
              <a:lnSpc>
                <a:spcPct val="90000"/>
              </a:lnSpc>
              <a:defRPr sz="6500" b="0">
                <a:latin typeface="Lato Regular"/>
                <a:ea typeface="Lato Regular"/>
                <a:cs typeface="Lato Regular"/>
                <a:sym typeface="Lato Regular"/>
              </a:defRPr>
            </a:pPr>
            <a:r>
              <a:rPr lang="en-US" i="1" dirty="0" smtClean="0"/>
              <a:t>“Do you have a boyfriend / girlfriend?  Have you ever had sex?  How far have you gone sexually?”</a:t>
            </a:r>
          </a:p>
          <a:p>
            <a:pPr defTabSz="457200">
              <a:lnSpc>
                <a:spcPct val="90000"/>
              </a:lnSpc>
              <a:defRPr sz="6500" b="0">
                <a:latin typeface="Lato Regular"/>
                <a:ea typeface="Lato Regular"/>
                <a:cs typeface="Lato Regular"/>
                <a:sym typeface="Lato Regular"/>
              </a:defRPr>
            </a:pPr>
            <a:r>
              <a:rPr lang="en-US" i="1" dirty="0" smtClean="0"/>
              <a:t>“Do you watch porn? Do you masturbate?  Tell me about it.”</a:t>
            </a:r>
          </a:p>
          <a:p>
            <a:pPr defTabSz="457200">
              <a:lnSpc>
                <a:spcPct val="90000"/>
              </a:lnSpc>
              <a:defRPr sz="6500" b="0">
                <a:latin typeface="Lato Regular"/>
                <a:ea typeface="Lato Regular"/>
                <a:cs typeface="Lato Regular"/>
                <a:sym typeface="Lato Regular"/>
              </a:defRPr>
            </a:pPr>
            <a:r>
              <a:rPr lang="en-US" i="1" dirty="0" smtClean="0"/>
              <a:t>*Sends porn* “How did that make you feel?”</a:t>
            </a:r>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endParaRPr lang="en-US" baseline="0" dirty="0" smtClean="0"/>
          </a:p>
          <a:p>
            <a:r>
              <a:rPr lang="en-US" dirty="0" smtClean="0"/>
              <a:t>Once there are shared</a:t>
            </a:r>
            <a:r>
              <a:rPr lang="en-US" baseline="0" dirty="0" smtClean="0"/>
              <a:t> sexual conversation or experiences</a:t>
            </a:r>
            <a:r>
              <a:rPr lang="en-US" dirty="0" smtClean="0"/>
              <a:t>, there is a connection and a bond that unites the two. Traffickers use this secret sexual conversation to create a climate of shame and a sense of</a:t>
            </a:r>
            <a:r>
              <a:rPr lang="en-US" baseline="0" dirty="0" smtClean="0"/>
              <a:t> </a:t>
            </a:r>
            <a:r>
              <a:rPr lang="en-US" dirty="0" smtClean="0"/>
              <a:t>dependence on the trafficker that can lead to more damaging scenarios down the road.</a:t>
            </a:r>
          </a:p>
          <a:p>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6) Unfortunately,</a:t>
            </a:r>
            <a:r>
              <a:rPr lang="en-US" baseline="0" dirty="0" smtClean="0"/>
              <a:t> this is typically the time when a predator reveals themselves as a trafficker, switching from grooming their victim to actively exploiting them.  At this point, the trafficker will use the information they’ve gathered, the trust they have established, the secrets they’ve shared, and the intimate, sexual images they have been sent to manipulate and coerce their victim into doing whatever they want.</a:t>
            </a:r>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baseline="0" dirty="0" smtClean="0"/>
              <a:t>A predator will make it their business to </a:t>
            </a:r>
            <a:r>
              <a:rPr lang="en-US" dirty="0" smtClean="0"/>
              <a:t>lower the morale</a:t>
            </a:r>
            <a:r>
              <a:rPr lang="en-US" baseline="0" dirty="0" smtClean="0"/>
              <a:t> </a:t>
            </a:r>
            <a:r>
              <a:rPr lang="en-US" dirty="0" smtClean="0"/>
              <a:t>of the victim,</a:t>
            </a:r>
            <a:r>
              <a:rPr lang="en-US" baseline="0" dirty="0" smtClean="0"/>
              <a:t> c</a:t>
            </a:r>
            <a:r>
              <a:rPr lang="en-US" dirty="0" smtClean="0"/>
              <a:t>ontrolling them with threats</a:t>
            </a:r>
            <a:r>
              <a:rPr lang="en-US" baseline="0" dirty="0" smtClean="0"/>
              <a:t> like, </a:t>
            </a:r>
            <a:r>
              <a:rPr lang="en-US" dirty="0" smtClean="0"/>
              <a:t>“do as I say, or I’ll text your</a:t>
            </a:r>
            <a:r>
              <a:rPr lang="en-US" baseline="0" dirty="0" smtClean="0"/>
              <a:t> nudes </a:t>
            </a:r>
            <a:r>
              <a:rPr lang="en-US" dirty="0" smtClean="0"/>
              <a:t>to your parents or post them</a:t>
            </a:r>
            <a:r>
              <a:rPr lang="en-US" baseline="0" dirty="0" smtClean="0"/>
              <a:t> on your social media</a:t>
            </a:r>
            <a:r>
              <a:rPr lang="en-US" dirty="0" smtClean="0"/>
              <a:t> so your followers can see.”</a:t>
            </a:r>
          </a:p>
          <a:p>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Depending on their</a:t>
            </a:r>
            <a:r>
              <a:rPr lang="en-US" baseline="0" dirty="0" smtClean="0"/>
              <a:t> proximity to them, this is when a </a:t>
            </a:r>
            <a:r>
              <a:rPr lang="en-US" dirty="0" smtClean="0"/>
              <a:t>predator</a:t>
            </a:r>
            <a:r>
              <a:rPr lang="en-US" baseline="0" dirty="0" smtClean="0"/>
              <a:t> will oftentimes coerce the victim into meeting in person and sexually assaulting them.  </a:t>
            </a:r>
          </a:p>
          <a:p>
            <a:pPr marL="0" marR="0" indent="0" defTabSz="457200" eaLnBrk="1" fontAlgn="auto" latinLnBrk="0" hangingPunct="1">
              <a:lnSpc>
                <a:spcPct val="117999"/>
              </a:lnSpc>
              <a:spcBef>
                <a:spcPts val="0"/>
              </a:spcBef>
              <a:spcAft>
                <a:spcPts val="0"/>
              </a:spcAft>
              <a:buClrTx/>
              <a:buSzTx/>
              <a:buFontTx/>
              <a:buNone/>
              <a:tabLst/>
              <a:defRPr/>
            </a:pPr>
            <a:endParaRPr lang="en-US" baseline="0" dirty="0" smtClean="0"/>
          </a:p>
          <a:p>
            <a:pPr marL="0" marR="0" indent="0" defTabSz="457200" eaLnBrk="1" fontAlgn="auto" latinLnBrk="0" hangingPunct="1">
              <a:lnSpc>
                <a:spcPct val="117999"/>
              </a:lnSpc>
              <a:spcBef>
                <a:spcPts val="0"/>
              </a:spcBef>
              <a:spcAft>
                <a:spcPts val="0"/>
              </a:spcAft>
              <a:buClrTx/>
              <a:buSzTx/>
              <a:buFontTx/>
              <a:buNone/>
              <a:tabLst/>
              <a:defRPr/>
            </a:pPr>
            <a:r>
              <a:rPr lang="en-US" baseline="0" dirty="0" smtClean="0"/>
              <a:t>But we want to be clear: Even if a victim in clear across the globe from their trafficker, they can still be exploited.  For instance, traffickers will blackmail their victims into sending them more graphic, violent, or humiliating images to sell online or force them to work as a cam-model (or digital sex worker).  Even still, some traffickers have instilled such an intense fear in their victims that they are able to “pimp them out” or prostitute them to in-person buyers while being thousands of miles away or even in prison.</a:t>
            </a:r>
            <a:endParaRPr lang="en-US" dirty="0" smtClean="0"/>
          </a:p>
          <a:p>
            <a:endParaRPr lang="en-US" dirty="0" smtClean="0"/>
          </a:p>
        </p:txBody>
      </p:sp>
    </p:spTree>
    <p:extLst>
      <p:ext uri="{BB962C8B-B14F-4D97-AF65-F5344CB8AC3E}">
        <p14:creationId xmlns:p14="http://schemas.microsoft.com/office/powerpoint/2010/main" val="291692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i="1" dirty="0" smtClean="0"/>
              <a:t>*This</a:t>
            </a:r>
            <a:r>
              <a:rPr lang="en-US" i="1" baseline="0" dirty="0" smtClean="0"/>
              <a:t> screen shot is from </a:t>
            </a:r>
            <a:r>
              <a:rPr lang="en-US" i="1" baseline="0" dirty="0" err="1" smtClean="0"/>
              <a:t>ChatLive</a:t>
            </a:r>
            <a:r>
              <a:rPr lang="en-US" i="1" baseline="0" dirty="0" smtClean="0"/>
              <a:t>, formerly called </a:t>
            </a:r>
            <a:r>
              <a:rPr lang="en-US" i="1" baseline="0" dirty="0" err="1" smtClean="0"/>
              <a:t>Omegle</a:t>
            </a:r>
            <a:r>
              <a:rPr lang="en-US" i="1" baseline="0" dirty="0" smtClean="0"/>
              <a:t>* </a:t>
            </a:r>
          </a:p>
          <a:p>
            <a:pPr marL="0" marR="0" indent="0" defTabSz="457200" eaLnBrk="1" fontAlgn="auto" latinLnBrk="0" hangingPunct="1">
              <a:lnSpc>
                <a:spcPct val="117999"/>
              </a:lnSpc>
              <a:spcBef>
                <a:spcPts val="0"/>
              </a:spcBef>
              <a:spcAft>
                <a:spcPts val="0"/>
              </a:spcAft>
              <a:buClrTx/>
              <a:buSzTx/>
              <a:buFontTx/>
              <a:buNone/>
              <a:tabLst/>
              <a:defRPr/>
            </a:pPr>
            <a:endParaRPr lang="en-US" i="1" u="none" baseline="0" dirty="0" smtClean="0"/>
          </a:p>
          <a:p>
            <a:pPr marL="0" marR="0" indent="0" defTabSz="457200" eaLnBrk="1" fontAlgn="auto" latinLnBrk="0" hangingPunct="1">
              <a:lnSpc>
                <a:spcPct val="117999"/>
              </a:lnSpc>
              <a:spcBef>
                <a:spcPts val="0"/>
              </a:spcBef>
              <a:spcAft>
                <a:spcPts val="0"/>
              </a:spcAft>
              <a:buClrTx/>
              <a:buSzTx/>
              <a:buFontTx/>
              <a:buNone/>
              <a:tabLst/>
              <a:defRPr/>
            </a:pPr>
            <a:r>
              <a:rPr lang="en-US" i="1" u="none" baseline="0" dirty="0" smtClean="0"/>
              <a:t>*</a:t>
            </a:r>
            <a:r>
              <a:rPr lang="en-US" i="1" u="sng" baseline="0" dirty="0" smtClean="0"/>
              <a:t>Images</a:t>
            </a:r>
            <a:r>
              <a:rPr lang="en-US" i="1" u="none" baseline="0" dirty="0" smtClean="0"/>
              <a:t>: Researcher is engaging </a:t>
            </a:r>
            <a:r>
              <a:rPr lang="en-US" i="1" baseline="0" dirty="0" smtClean="0"/>
              <a:t>with users identified as 16 year-old boys, asking them what the app is typically used for.  The answer: talking to strangers and sending nudes.  This same question was asked of other users </a:t>
            </a:r>
            <a:r>
              <a:rPr lang="en-US" b="0" i="1" baseline="0" dirty="0" smtClean="0"/>
              <a:t>identifying</a:t>
            </a:r>
            <a:r>
              <a:rPr lang="en-US" i="1" baseline="0" dirty="0" smtClean="0"/>
              <a:t> as minors and time and time again, the answers were essentially the same.</a:t>
            </a:r>
            <a:endParaRPr lang="en-US" i="1" dirty="0" smtClean="0"/>
          </a:p>
          <a:p>
            <a:endParaRPr lang="en-US" dirty="0" smtClean="0"/>
          </a:p>
          <a:p>
            <a:r>
              <a:rPr lang="en-US" dirty="0" smtClean="0"/>
              <a:t>“Sexting” occurs when one person</a:t>
            </a:r>
            <a:r>
              <a:rPr lang="en-US" baseline="0" dirty="0" smtClean="0"/>
              <a:t> sends another person </a:t>
            </a:r>
            <a:r>
              <a:rPr lang="en-US" dirty="0" smtClean="0"/>
              <a:t>sexually explicit images or messages.</a:t>
            </a:r>
            <a:r>
              <a:rPr lang="en-US" baseline="0" dirty="0" smtClean="0"/>
              <a:t>  You might know this concept a little better as “sending nudes”.  </a:t>
            </a:r>
            <a:r>
              <a:rPr lang="en-US" dirty="0" smtClean="0"/>
              <a:t>Whether or not you have</a:t>
            </a:r>
            <a:r>
              <a:rPr lang="en-US" baseline="0" dirty="0" smtClean="0"/>
              <a:t> engaged in sexting, </a:t>
            </a:r>
            <a:r>
              <a:rPr lang="en-US" dirty="0" smtClean="0"/>
              <a:t>research among 39 studies reveals that 1 in 4 teenagers admit to sexting. </a:t>
            </a:r>
            <a:r>
              <a:rPr lang="en-US" baseline="0" dirty="0" smtClean="0"/>
              <a:t> Being someone who works with students, I feel like its probably </a:t>
            </a:r>
            <a:r>
              <a:rPr lang="en-US" dirty="0" smtClean="0"/>
              <a:t>it’s safe to assume there are far</a:t>
            </a:r>
            <a:r>
              <a:rPr lang="en-US" baseline="0" dirty="0" smtClean="0"/>
              <a:t> more</a:t>
            </a:r>
            <a:r>
              <a:rPr lang="en-US" dirty="0" smtClean="0"/>
              <a:t> sexting who don’t admit to it. </a:t>
            </a:r>
          </a:p>
          <a:p>
            <a:endParaRPr lang="en-US" dirty="0" smtClean="0"/>
          </a:p>
          <a:p>
            <a:r>
              <a:rPr lang="en-US" dirty="0" smtClean="0"/>
              <a:t>So why are</a:t>
            </a:r>
            <a:r>
              <a:rPr lang="en-US" baseline="0" dirty="0" smtClean="0"/>
              <a:t> we talking about sexting right now?  Because in our experience fighting against sex trafficking, sexting has proven itself to be needlessly dangerous and absolutely not worth the risk.</a:t>
            </a:r>
          </a:p>
          <a:p>
            <a:endParaRPr lang="en-US" baseline="0" dirty="0" smtClean="0"/>
          </a:p>
          <a:p>
            <a:pPr rtl="0"/>
            <a:r>
              <a:rPr lang="en-US" sz="2200" b="0" i="0" u="none" strike="noStrike" dirty="0" smtClean="0">
                <a:effectLst/>
                <a:latin typeface="Helvetica Neue"/>
                <a:ea typeface="Helvetica Neue"/>
                <a:cs typeface="Helvetica Neue"/>
                <a:sym typeface="Helvetica Neue"/>
              </a:rPr>
              <a:t>One thing that many people may not realize is that it’s actually illegal for minors to send or receive nudes. While sexting is often seen a normal part of the teenage dating experience by many young</a:t>
            </a:r>
            <a:r>
              <a:rPr lang="en-US" sz="2200" b="0" i="0" u="none" strike="noStrike" baseline="0" dirty="0" smtClean="0">
                <a:effectLst/>
                <a:latin typeface="Helvetica Neue"/>
                <a:ea typeface="Helvetica Neue"/>
                <a:cs typeface="Helvetica Neue"/>
                <a:sym typeface="Helvetica Neue"/>
              </a:rPr>
              <a:t> people</a:t>
            </a:r>
            <a:r>
              <a:rPr lang="en-US" sz="2200" b="0" i="0" u="none" strike="noStrike" dirty="0" smtClean="0">
                <a:effectLst/>
                <a:latin typeface="Helvetica Neue"/>
                <a:ea typeface="Helvetica Neue"/>
                <a:cs typeface="Helvetica Neue"/>
                <a:sym typeface="Helvetica Neue"/>
              </a:rPr>
              <a:t>, it’s important that</a:t>
            </a:r>
            <a:r>
              <a:rPr lang="en-US" sz="2200" b="0" i="0" u="none" strike="noStrike" baseline="0" dirty="0" smtClean="0">
                <a:effectLst/>
                <a:latin typeface="Helvetica Neue"/>
                <a:ea typeface="Helvetica Neue"/>
                <a:cs typeface="Helvetica Neue"/>
                <a:sym typeface="Helvetica Neue"/>
              </a:rPr>
              <a:t> we know it can be considered</a:t>
            </a:r>
            <a:r>
              <a:rPr lang="en-US" sz="2200" b="0" i="0" u="none" strike="noStrike" dirty="0" smtClean="0">
                <a:effectLst/>
                <a:latin typeface="Helvetica Neue"/>
                <a:ea typeface="Helvetica Neue"/>
                <a:cs typeface="Helvetica Neue"/>
                <a:sym typeface="Helvetica Neue"/>
              </a:rPr>
              <a:t> the distribution of child pornography on both state and federal levels. Legally speaking, the argument of consent can</a:t>
            </a:r>
            <a:r>
              <a:rPr lang="en-US" sz="2200" b="0" i="0" u="none" strike="noStrike" baseline="0" dirty="0" smtClean="0">
                <a:effectLst/>
                <a:latin typeface="Helvetica Neue"/>
                <a:ea typeface="Helvetica Neue"/>
                <a:cs typeface="Helvetica Neue"/>
                <a:sym typeface="Helvetica Neue"/>
              </a:rPr>
              <a:t> be</a:t>
            </a:r>
            <a:r>
              <a:rPr lang="en-US" sz="2200" b="0" i="0" u="none" strike="noStrike" dirty="0" smtClean="0">
                <a:effectLst/>
                <a:latin typeface="Helvetica Neue"/>
                <a:ea typeface="Helvetica Neue"/>
                <a:cs typeface="Helvetica Neue"/>
                <a:sym typeface="Helvetica Neue"/>
              </a:rPr>
              <a:t> insignificant when sharing sexts with minors. If you are caught sexting and you are under 18, you can still be held responsible in the distribution of Images of Child Sexual Exploitation (Formerly known as child</a:t>
            </a:r>
            <a:r>
              <a:rPr lang="en-US" sz="2200" b="0" i="0" u="none" strike="noStrike" baseline="0" dirty="0" smtClean="0">
                <a:effectLst/>
                <a:latin typeface="Helvetica Neue"/>
                <a:ea typeface="Helvetica Neue"/>
                <a:cs typeface="Helvetica Neue"/>
                <a:sym typeface="Helvetica Neue"/>
              </a:rPr>
              <a:t> pornography)</a:t>
            </a:r>
            <a:r>
              <a:rPr lang="en-US" sz="2200" b="0" i="0" u="none" strike="noStrike" dirty="0" smtClean="0">
                <a:effectLst/>
                <a:latin typeface="Helvetica Neue"/>
                <a:ea typeface="Helvetica Neue"/>
                <a:cs typeface="Helvetica Neue"/>
                <a:sym typeface="Helvetica Neue"/>
              </a:rPr>
              <a:t>, whether it be with another minor or with an older adult. </a:t>
            </a:r>
          </a:p>
          <a:p>
            <a:pPr rtl="0"/>
            <a:endParaRPr lang="en-US" sz="2200" b="0" i="0" u="none" strike="noStrike" dirty="0" smtClean="0">
              <a:effectLst/>
              <a:latin typeface="Helvetica Neue"/>
              <a:sym typeface="Helvetica Neue"/>
            </a:endParaRPr>
          </a:p>
          <a:p>
            <a:pPr rtl="0"/>
            <a:r>
              <a:rPr lang="en-US" sz="2200" b="0" i="0" u="none" strike="noStrike" dirty="0" smtClean="0">
                <a:effectLst/>
                <a:latin typeface="Helvetica Neue"/>
                <a:ea typeface="Helvetica Neue"/>
                <a:cs typeface="Helvetica Neue"/>
                <a:sym typeface="Helvetica Neue"/>
              </a:rPr>
              <a:t>It’s devastating and life-changing to get in trouble with the law for sexting, but,</a:t>
            </a:r>
            <a:r>
              <a:rPr lang="en-US" sz="2200" b="0" i="0" u="none" strike="noStrike" baseline="0" dirty="0" smtClean="0">
                <a:effectLst/>
                <a:latin typeface="Helvetica Neue"/>
                <a:ea typeface="Helvetica Neue"/>
                <a:cs typeface="Helvetica Neue"/>
                <a:sym typeface="Helvetica Neue"/>
              </a:rPr>
              <a:t> by a show of hands, how many of you have</a:t>
            </a:r>
            <a:r>
              <a:rPr lang="en-US" sz="2200" b="0" i="0" u="none" strike="noStrike" dirty="0" smtClean="0">
                <a:effectLst/>
                <a:latin typeface="Helvetica Neue"/>
                <a:ea typeface="Helvetica Neue"/>
                <a:cs typeface="Helvetica Neue"/>
                <a:sym typeface="Helvetica Neue"/>
              </a:rPr>
              <a:t> known someone who’s gotten their nudes leaked without their consent? </a:t>
            </a:r>
            <a:r>
              <a:rPr lang="en-US" sz="2200" b="0" i="1" u="none" strike="noStrike" dirty="0" smtClean="0">
                <a:effectLst/>
                <a:latin typeface="Helvetica Neue"/>
                <a:ea typeface="Helvetica Neue"/>
                <a:cs typeface="Helvetica Neue"/>
                <a:sym typeface="Helvetica Neue"/>
              </a:rPr>
              <a:t>(Wait for</a:t>
            </a:r>
            <a:r>
              <a:rPr lang="en-US" sz="2200" b="0" i="1" u="none" strike="noStrike" baseline="0" dirty="0" smtClean="0">
                <a:effectLst/>
                <a:latin typeface="Helvetica Neue"/>
                <a:ea typeface="Helvetica Neue"/>
                <a:cs typeface="Helvetica Neue"/>
                <a:sym typeface="Helvetica Neue"/>
              </a:rPr>
              <a:t> the hands—they will come up!)</a:t>
            </a:r>
            <a:endParaRPr lang="en-US" b="0" i="1" dirty="0" smtClean="0">
              <a:effectLst/>
            </a:endParaRPr>
          </a:p>
          <a:p>
            <a:r>
              <a:rPr lang="en-US" dirty="0" smtClean="0"/>
              <a:t/>
            </a:r>
            <a:br>
              <a:rPr lang="en-US" dirty="0" smtClean="0"/>
            </a:br>
            <a:r>
              <a:rPr lang="en-US" dirty="0" smtClean="0"/>
              <a:t>Look:</a:t>
            </a:r>
            <a:r>
              <a:rPr lang="en-US" baseline="0" dirty="0" smtClean="0"/>
              <a:t> w</a:t>
            </a:r>
            <a:r>
              <a:rPr lang="en-US" dirty="0" smtClean="0"/>
              <a:t>hen you send another person vulnerable pictures of yourself, it is likely that that person is going to be someone you trust. You wouldn’t send pictures to someone who you think would use them to manipulate or hurt you. For example, say you’ve been talking to someone you like and they ask you to send explicit pictures of yourself. While you may feel comfortable and safe in that moment, how often have we been wrong about our first impressions of someone? Even the people we trust the most have the potential to wrong us and act out in anger. </a:t>
            </a:r>
          </a:p>
          <a:p>
            <a:endParaRPr lang="en-US" dirty="0" smtClean="0"/>
          </a:p>
          <a:p>
            <a:r>
              <a:rPr lang="en-US" dirty="0" smtClean="0"/>
              <a:t>Would you really trust that person with that picture long-term? What happens if you get into a fight or your feelings for them change? Or say you date and breakup? Or you don’t break up but they carelessly show a friend? The short-term effects of that person having an intimate picture of you do not outweigh the potential risks of what could happen if things go awry. </a:t>
            </a:r>
          </a:p>
          <a:p>
            <a:endParaRPr lang="en-US" dirty="0" smtClean="0"/>
          </a:p>
          <a:p>
            <a:r>
              <a:rPr lang="en-US" dirty="0" smtClean="0"/>
              <a:t>Cases of non-consensual distribution of pornography, also known as revenge porn, occur all the time. Despite</a:t>
            </a:r>
            <a:r>
              <a:rPr lang="en-US" baseline="0" dirty="0" smtClean="0"/>
              <a:t> the fact that there are specific laws against it in most states, </a:t>
            </a:r>
            <a:r>
              <a:rPr lang="en-US" dirty="0" smtClean="0"/>
              <a:t>there are still</a:t>
            </a:r>
            <a:r>
              <a:rPr lang="en-US" baseline="0" dirty="0" smtClean="0"/>
              <a:t> </a:t>
            </a:r>
            <a:r>
              <a:rPr lang="en-US" dirty="0" smtClean="0"/>
              <a:t>websites on the internet (not</a:t>
            </a:r>
            <a:r>
              <a:rPr lang="en-US" baseline="0" dirty="0" smtClean="0"/>
              <a:t> the dark web—the regular internet!)</a:t>
            </a:r>
            <a:r>
              <a:rPr lang="en-US" dirty="0" smtClean="0"/>
              <a:t> that are specifically</a:t>
            </a:r>
            <a:r>
              <a:rPr lang="en-US" baseline="0" dirty="0" smtClean="0"/>
              <a:t> designed</a:t>
            </a:r>
            <a:r>
              <a:rPr lang="en-US" dirty="0" smtClean="0"/>
              <a:t> for sharing revenge porn. </a:t>
            </a:r>
          </a:p>
          <a:p>
            <a:endParaRPr lang="en-US" dirty="0" smtClean="0"/>
          </a:p>
          <a:p>
            <a:r>
              <a:rPr lang="en-US" dirty="0" smtClean="0"/>
              <a:t>Unfortunately, some people take it even further and use those images to extort the sender into giving them sexual favors, money, or even more graphic, violent, or humiliating images of them. This is known as sextortion.</a:t>
            </a:r>
          </a:p>
          <a:p>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*Give</a:t>
            </a:r>
            <a:r>
              <a:rPr lang="en-US" baseline="0" dirty="0" smtClean="0"/>
              <a:t> commentary on how screens shots demonstrate the normalization of sexting for teens.*</a:t>
            </a:r>
          </a:p>
        </p:txBody>
      </p:sp>
    </p:spTree>
    <p:extLst>
      <p:ext uri="{BB962C8B-B14F-4D97-AF65-F5344CB8AC3E}">
        <p14:creationId xmlns:p14="http://schemas.microsoft.com/office/powerpoint/2010/main" val="3312008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smtClean="0"/>
              <a:t>*</a:t>
            </a:r>
            <a:r>
              <a:rPr lang="en-US" i="1" u="sng" dirty="0" smtClean="0"/>
              <a:t>Top Video</a:t>
            </a:r>
            <a:r>
              <a:rPr lang="en-US" i="1" dirty="0" smtClean="0"/>
              <a:t>: Sextortion PSA from NCMEC,</a:t>
            </a:r>
            <a:r>
              <a:rPr lang="en-US" i="1" baseline="0" dirty="0" smtClean="0"/>
              <a:t> which</a:t>
            </a:r>
            <a:r>
              <a:rPr lang="en-US" i="1" dirty="0" smtClean="0"/>
              <a:t> can also be found here if there are technical</a:t>
            </a:r>
            <a:r>
              <a:rPr lang="en-US" i="1" baseline="0" dirty="0" smtClean="0"/>
              <a:t> issues</a:t>
            </a:r>
            <a:r>
              <a:rPr lang="en-US" i="1" dirty="0" smtClean="0"/>
              <a:t>: </a:t>
            </a:r>
            <a:r>
              <a:rPr lang="en-US" i="1" dirty="0" smtClean="0">
                <a:hlinkClick r:id="rId3"/>
              </a:rPr>
              <a:t>https://www.youtube.com/watch?v=et5jMaNxn0Y</a:t>
            </a:r>
            <a:r>
              <a:rPr lang="en-US" i="1" dirty="0" smtClean="0"/>
              <a:t>  I</a:t>
            </a:r>
            <a:r>
              <a:rPr lang="en-US" i="1" baseline="0" dirty="0" smtClean="0"/>
              <a:t>f you are pressed for time, you can find a shorter version here: </a:t>
            </a:r>
            <a:r>
              <a:rPr lang="en-US" i="1" dirty="0" smtClean="0">
                <a:hlinkClick r:id="rId4"/>
              </a:rPr>
              <a:t>https://www.youtube.com/watch?v=KCJ9cKEK_48</a:t>
            </a:r>
            <a:r>
              <a:rPr lang="en-US" i="1" baseline="0" dirty="0" smtClean="0"/>
              <a:t>* To play the video on full screen, use the links.</a:t>
            </a:r>
          </a:p>
          <a:p>
            <a:endParaRPr lang="en-US" i="1" baseline="0" dirty="0" smtClean="0"/>
          </a:p>
          <a:p>
            <a:r>
              <a:rPr lang="en-US" i="1" baseline="0" dirty="0" smtClean="0"/>
              <a:t>*</a:t>
            </a:r>
            <a:r>
              <a:rPr lang="en-US" i="1" u="sng" baseline="0" dirty="0" smtClean="0"/>
              <a:t>Bottom Video</a:t>
            </a:r>
            <a:r>
              <a:rPr lang="en-US" i="1" baseline="0" dirty="0" smtClean="0"/>
              <a:t>: Can You See Me? PSA from A21, which can also be found here if there are technical issues: </a:t>
            </a:r>
            <a:r>
              <a:rPr lang="en-US" i="1" dirty="0" smtClean="0">
                <a:hlinkClick r:id="rId5"/>
              </a:rPr>
              <a:t>https://vimeo.com/306934860</a:t>
            </a:r>
            <a:r>
              <a:rPr lang="en-US" i="1" dirty="0" smtClean="0"/>
              <a:t>  If you are pressed for time, you can stop the</a:t>
            </a:r>
            <a:r>
              <a:rPr lang="en-US" i="1" baseline="0" dirty="0" smtClean="0"/>
              <a:t> video at 0:48 or you can </a:t>
            </a:r>
            <a:r>
              <a:rPr lang="en-US" i="1" dirty="0" smtClean="0"/>
              <a:t>find a shorter version here:</a:t>
            </a:r>
            <a:r>
              <a:rPr lang="en-US" i="1" baseline="0" dirty="0" smtClean="0"/>
              <a:t> </a:t>
            </a:r>
            <a:r>
              <a:rPr lang="en-US" i="1" dirty="0" smtClean="0">
                <a:hlinkClick r:id="rId6"/>
              </a:rPr>
              <a:t>https://vimeo.com/371446547</a:t>
            </a:r>
            <a:r>
              <a:rPr lang="en-US" i="1" dirty="0" smtClean="0"/>
              <a:t> (We</a:t>
            </a:r>
            <a:r>
              <a:rPr lang="en-US" i="1" baseline="0" dirty="0" smtClean="0"/>
              <a:t> actually like this one a little better—it seems to cut out a lot of the British culture points that American boys could find a little hard to relate to).</a:t>
            </a:r>
            <a:r>
              <a:rPr lang="en-US" i="1" dirty="0" smtClean="0"/>
              <a:t>* To play video on full screen,</a:t>
            </a:r>
            <a:r>
              <a:rPr lang="en-US" i="1" baseline="0" dirty="0" smtClean="0"/>
              <a:t> use the links!</a:t>
            </a:r>
            <a:endParaRPr lang="en-US" i="1" dirty="0" smtClean="0"/>
          </a:p>
          <a:p>
            <a:endParaRPr lang="en-US" i="1" dirty="0" smtClean="0"/>
          </a:p>
          <a:p>
            <a:r>
              <a:rPr lang="en-US" i="0" dirty="0" smtClean="0"/>
              <a:t>Sextortion</a:t>
            </a:r>
            <a:r>
              <a:rPr lang="en-US" i="0" baseline="0" dirty="0" smtClean="0"/>
              <a:t> occurs when one person blackmails or </a:t>
            </a:r>
            <a:r>
              <a:rPr lang="en-US" i="1" baseline="0" dirty="0" smtClean="0"/>
              <a:t>EXTORTS</a:t>
            </a:r>
            <a:r>
              <a:rPr lang="en-US" i="0" baseline="0" dirty="0" smtClean="0"/>
              <a:t> another person into doing what they want by threatening to release sexual material or images of that person.  </a:t>
            </a:r>
          </a:p>
          <a:p>
            <a:endParaRPr lang="en-US" i="0" baseline="0" dirty="0" smtClean="0"/>
          </a:p>
          <a:p>
            <a:r>
              <a:rPr lang="en-US" b="1" i="0" baseline="0" dirty="0" smtClean="0"/>
              <a:t>The perpetrator often gets this material from sexting.</a:t>
            </a:r>
          </a:p>
          <a:p>
            <a:pPr algn="l" defTabSz="457200">
              <a:lnSpc>
                <a:spcPct val="90000"/>
              </a:lnSpc>
              <a:defRPr sz="5000" b="0">
                <a:latin typeface="Lato Regular"/>
                <a:ea typeface="Lato Regular"/>
                <a:cs typeface="Lato Regular"/>
                <a:sym typeface="Lato Regular"/>
              </a:defRPr>
            </a:pPr>
            <a:endParaRPr lang="en-US" dirty="0" smtClean="0"/>
          </a:p>
          <a:p>
            <a:pPr algn="l" defTabSz="457200">
              <a:lnSpc>
                <a:spcPct val="90000"/>
              </a:lnSpc>
              <a:defRPr sz="5000" b="0">
                <a:latin typeface="Lato Regular"/>
                <a:ea typeface="Lato Regular"/>
                <a:cs typeface="Lato Regular"/>
                <a:sym typeface="Lato Regular"/>
              </a:defRPr>
            </a:pPr>
            <a:r>
              <a:rPr lang="en-US" dirty="0" smtClean="0"/>
              <a:t>According to NCMEC (National</a:t>
            </a:r>
            <a:r>
              <a:rPr lang="en-US" baseline="0" dirty="0" smtClean="0"/>
              <a:t> Center for Missing and Exploited Children)</a:t>
            </a:r>
            <a:r>
              <a:rPr lang="en-US" dirty="0" smtClean="0"/>
              <a:t>, predators</a:t>
            </a:r>
            <a:r>
              <a:rPr lang="en-US" baseline="0" dirty="0" smtClean="0"/>
              <a:t> </a:t>
            </a:r>
            <a:r>
              <a:rPr lang="en-US" dirty="0" smtClean="0"/>
              <a:t>engaged in sextortion typically wanted to:</a:t>
            </a:r>
          </a:p>
          <a:p>
            <a:pPr algn="l" defTabSz="457200">
              <a:lnSpc>
                <a:spcPct val="90000"/>
              </a:lnSpc>
              <a:defRPr sz="5000" b="0">
                <a:latin typeface="Lato Regular"/>
                <a:ea typeface="Lato Regular"/>
                <a:cs typeface="Lato Regular"/>
                <a:sym typeface="Lato Regular"/>
              </a:defRPr>
            </a:pPr>
            <a:endParaRPr lang="en-US" dirty="0" smtClean="0"/>
          </a:p>
          <a:p>
            <a:pPr algn="l" defTabSz="457200">
              <a:lnSpc>
                <a:spcPct val="90000"/>
              </a:lnSpc>
              <a:defRPr sz="5000" b="0">
                <a:latin typeface="Lato Regular"/>
                <a:ea typeface="Lato Regular"/>
                <a:cs typeface="Lato Regular"/>
                <a:sym typeface="Lato Regular"/>
              </a:defRPr>
            </a:pPr>
            <a:r>
              <a:rPr lang="en-US" dirty="0" smtClean="0"/>
              <a:t>-Acquire more and more explicit material from the victim</a:t>
            </a:r>
          </a:p>
          <a:p>
            <a:pPr algn="l" defTabSz="457200">
              <a:lnSpc>
                <a:spcPct val="90000"/>
              </a:lnSpc>
              <a:defRPr sz="5000" b="0">
                <a:latin typeface="Lato Regular"/>
                <a:ea typeface="Lato Regular"/>
                <a:cs typeface="Lato Regular"/>
                <a:sym typeface="Lato Regular"/>
              </a:defRPr>
            </a:pPr>
            <a:r>
              <a:rPr lang="en-US" dirty="0" smtClean="0"/>
              <a:t>-Get money or goods from the victim</a:t>
            </a:r>
          </a:p>
          <a:p>
            <a:pPr algn="l" defTabSz="457200">
              <a:lnSpc>
                <a:spcPct val="90000"/>
              </a:lnSpc>
              <a:defRPr sz="5000" b="0">
                <a:latin typeface="Lato Regular"/>
                <a:ea typeface="Lato Regular"/>
                <a:cs typeface="Lato Regular"/>
                <a:sym typeface="Lato Regular"/>
              </a:defRPr>
            </a:pPr>
            <a:r>
              <a:rPr lang="en-US" dirty="0" smtClean="0"/>
              <a:t>-To meet in person and engage in sex with the victim.</a:t>
            </a:r>
          </a:p>
          <a:p>
            <a:endParaRPr lang="en-US" i="0" dirty="0" smtClean="0"/>
          </a:p>
          <a:p>
            <a:r>
              <a:rPr lang="en-US" i="1" dirty="0" smtClean="0"/>
              <a:t>*Watch top</a:t>
            </a:r>
            <a:r>
              <a:rPr lang="en-US" i="1" baseline="0" dirty="0" smtClean="0"/>
              <a:t> video.*</a:t>
            </a:r>
          </a:p>
          <a:p>
            <a:endParaRPr lang="en-US" i="0" baseline="0" dirty="0" smtClean="0"/>
          </a:p>
          <a:p>
            <a:r>
              <a:rPr lang="en-US" i="0" baseline="0" dirty="0" smtClean="0"/>
              <a:t>Although the victim in the last video was a girl, boys can just as easily become victims of sextortion and sex trafficking. </a:t>
            </a:r>
          </a:p>
          <a:p>
            <a:endParaRPr lang="en-US" i="0" baseline="0" dirty="0" smtClean="0"/>
          </a:p>
          <a:p>
            <a:r>
              <a:rPr lang="en-US" i="0" baseline="0" dirty="0" smtClean="0"/>
              <a:t>There isn’t very much reliable data on how frequently men and boys are trafficked as opposed to girls and women. Different studies have produced vastly different results depending on how the studies were conducted, where the studies were conducted, and in what population the studies were conducted. For instance, some surveys found that boys made up as low as 5% of trafficking victims while others demonstrated results as high as 30-50% among homeless teens in NYC.  Either way, we know that boys and men are also vulnerable to being trafficked.</a:t>
            </a:r>
          </a:p>
          <a:p>
            <a:endParaRPr lang="en-US" i="0" baseline="0" dirty="0" smtClean="0"/>
          </a:p>
          <a:p>
            <a:r>
              <a:rPr lang="en-US" i="1" baseline="0" dirty="0" smtClean="0"/>
              <a:t>*Watch bottom video.*</a:t>
            </a:r>
          </a:p>
          <a:p>
            <a:endParaRPr lang="en-US" i="0" baseline="0" dirty="0" smtClean="0"/>
          </a:p>
          <a:p>
            <a:r>
              <a:rPr lang="en-US" i="0" baseline="0" dirty="0" smtClean="0"/>
              <a:t>Keep in mind—although in both of the videos we watched, the perpetrator was a mysterious, middle-aged man behind a computer screen, that is not always the case.  If fact, FBI agents and law enforcement tell us that sextortion is becoming more and more common among peers, stating that they are seeing younger and younger victims </a:t>
            </a:r>
            <a:r>
              <a:rPr lang="en-US" i="0" u="sng" baseline="0" dirty="0" smtClean="0"/>
              <a:t>and</a:t>
            </a:r>
            <a:r>
              <a:rPr lang="en-US" i="0" baseline="0" dirty="0" smtClean="0"/>
              <a:t> perpetrators.</a:t>
            </a:r>
          </a:p>
          <a:p>
            <a:endParaRPr lang="en-US" i="0" baseline="0" dirty="0" smtClean="0"/>
          </a:p>
          <a:p>
            <a:pPr marL="0" marR="0" indent="0" algn="l" defTabSz="457200" eaLnBrk="1" fontAlgn="auto" latinLnBrk="0" hangingPunct="1">
              <a:lnSpc>
                <a:spcPct val="117999"/>
              </a:lnSpc>
              <a:spcBef>
                <a:spcPts val="0"/>
              </a:spcBef>
              <a:spcAft>
                <a:spcPts val="0"/>
              </a:spcAft>
              <a:buClrTx/>
              <a:buSzTx/>
              <a:buFontTx/>
              <a:buNone/>
              <a:tabLst/>
              <a:defRPr/>
            </a:pPr>
            <a:r>
              <a:rPr lang="en-US" i="1" dirty="0" smtClean="0"/>
              <a:t>*Optional—depending</a:t>
            </a:r>
            <a:r>
              <a:rPr lang="en-US" i="1" baseline="0" dirty="0" smtClean="0"/>
              <a:t> on age / maturity* </a:t>
            </a:r>
            <a:r>
              <a:rPr lang="en-US" dirty="0" smtClean="0"/>
              <a:t>Not</a:t>
            </a:r>
            <a:r>
              <a:rPr lang="en-US" baseline="0" dirty="0" smtClean="0"/>
              <a:t> only is this one of the most popular techniques used by online traffickers to manipulate their victims, but sextortion ITSELF can be considered sex trafficking under the right circumstances.  For instance, if a predator was able to extort their victim for more pornographic photos and those photos were then shared or sold for a profit, the victim could be considered a victim of sex trafficking.</a:t>
            </a:r>
            <a:endParaRPr lang="en-US" dirty="0" smtClean="0"/>
          </a:p>
          <a:p>
            <a:endParaRPr lang="en-US" i="0" dirty="0"/>
          </a:p>
        </p:txBody>
      </p:sp>
    </p:spTree>
    <p:extLst>
      <p:ext uri="{BB962C8B-B14F-4D97-AF65-F5344CB8AC3E}">
        <p14:creationId xmlns:p14="http://schemas.microsoft.com/office/powerpoint/2010/main" val="313737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a:t>
            </a:r>
            <a:r>
              <a:rPr lang="en-US" baseline="0" dirty="0" smtClean="0"/>
              <a:t> of the reasons I was invited here was to make sure everyone in this room would be equipped with the knowledge to spot, avoid, and keep themselves safe from on sexual predators and traffickers.  </a:t>
            </a:r>
          </a:p>
          <a:p>
            <a:endParaRPr lang="en-US" baseline="0" dirty="0" smtClean="0"/>
          </a:p>
          <a:p>
            <a:r>
              <a:rPr lang="en-US" baseline="0" dirty="0" smtClean="0"/>
              <a:t>We know that predators work hard to make sure their victims keep their relationships a secret from friends and family.  </a:t>
            </a:r>
          </a:p>
          <a:p>
            <a:endParaRPr lang="en-US" baseline="0" dirty="0" smtClean="0"/>
          </a:p>
          <a:p>
            <a:r>
              <a:rPr lang="en-US" baseline="0" dirty="0" smtClean="0"/>
              <a:t>So how can we look out for the people in out community—the people in our “tribe”?</a:t>
            </a:r>
          </a:p>
          <a:p>
            <a:endParaRPr lang="en-US" baseline="0" dirty="0" smtClean="0"/>
          </a:p>
          <a:p>
            <a:r>
              <a:rPr lang="en-US" baseline="0" dirty="0" smtClean="0"/>
              <a:t>Here are a couple things you can look out for if you think someone you love might be talking to an online predator.</a:t>
            </a:r>
          </a:p>
          <a:p>
            <a:endParaRPr lang="en-US" dirty="0" smtClean="0"/>
          </a:p>
          <a:p>
            <a:r>
              <a:rPr lang="en-US" u="sng" baseline="0" dirty="0" smtClean="0"/>
              <a:t>WARNING SIGNS:</a:t>
            </a:r>
          </a:p>
          <a:p>
            <a:endParaRPr lang="en-US" baseline="0" dirty="0" smtClean="0"/>
          </a:p>
          <a:p>
            <a:r>
              <a:rPr lang="en-US" b="0" dirty="0" smtClean="0"/>
              <a:t>If they become obsessed about online activity: </a:t>
            </a:r>
            <a:r>
              <a:rPr lang="en-US" i="1" dirty="0" smtClean="0"/>
              <a:t>traffickers will often use online communication as a means to groom their victims due to its secretive and anonymous nature.</a:t>
            </a:r>
          </a:p>
          <a:p>
            <a:endParaRPr lang="en-US" dirty="0" smtClean="0"/>
          </a:p>
          <a:p>
            <a:r>
              <a:rPr lang="en-US" b="0" dirty="0" smtClean="0"/>
              <a:t>If they withdraw from family or friends: </a:t>
            </a:r>
            <a:r>
              <a:rPr lang="en-US" b="0" i="1" dirty="0" smtClean="0"/>
              <a:t>traffickers will try to isolate their victim from loved ones in order to make them more vulnerable to their tactics.</a:t>
            </a:r>
          </a:p>
          <a:p>
            <a:endParaRPr lang="en-US" b="0" dirty="0" smtClean="0"/>
          </a:p>
          <a:p>
            <a:r>
              <a:rPr lang="en-US" b="0" dirty="0" smtClean="0"/>
              <a:t>If they hide their screen when you get near them: </a:t>
            </a:r>
            <a:r>
              <a:rPr lang="en-US" b="0" i="1" dirty="0" smtClean="0"/>
              <a:t>traffickers often make their victims promise to keep their relationship a secret due to its inappropriate, manipulative,</a:t>
            </a:r>
            <a:r>
              <a:rPr lang="en-US" b="0" i="1" baseline="0" dirty="0" smtClean="0"/>
              <a:t> </a:t>
            </a:r>
            <a:r>
              <a:rPr lang="en-US" b="0" i="1" dirty="0" smtClean="0"/>
              <a:t>sexual nature.</a:t>
            </a:r>
          </a:p>
          <a:p>
            <a:endParaRPr lang="en-US" b="0" dirty="0" smtClean="0"/>
          </a:p>
          <a:p>
            <a:r>
              <a:rPr lang="en-US" b="0" dirty="0" smtClean="0"/>
              <a:t>If they get unreasonably upset when they can’t be online: </a:t>
            </a:r>
            <a:r>
              <a:rPr lang="en-US" b="0" i="1" dirty="0" smtClean="0"/>
              <a:t>traffickers are</a:t>
            </a:r>
            <a:r>
              <a:rPr lang="en-US" b="0" i="1" baseline="0" dirty="0" smtClean="0"/>
              <a:t> </a:t>
            </a:r>
            <a:r>
              <a:rPr lang="en-US" b="0" i="1" dirty="0" smtClean="0"/>
              <a:t>often paranoid and will lash out in anger or</a:t>
            </a:r>
            <a:r>
              <a:rPr lang="en-US" b="0" i="1" baseline="0" dirty="0" smtClean="0"/>
              <a:t> threaten their victim if they don’t stay in constant communication or message them back right away.</a:t>
            </a:r>
            <a:endParaRPr lang="en-US" b="0" i="1" dirty="0" smtClean="0"/>
          </a:p>
          <a:p>
            <a:endParaRPr lang="en-US" b="0" i="1" dirty="0" smtClean="0"/>
          </a:p>
          <a:p>
            <a:pPr marL="0" marR="0" indent="0" algn="just" defTabSz="457200" eaLnBrk="1" fontAlgn="auto" latinLnBrk="0" hangingPunct="1">
              <a:lnSpc>
                <a:spcPct val="117999"/>
              </a:lnSpc>
              <a:spcBef>
                <a:spcPts val="0"/>
              </a:spcBef>
              <a:spcAft>
                <a:spcPts val="0"/>
              </a:spcAft>
              <a:buClrTx/>
              <a:buSzTx/>
              <a:buFontTx/>
              <a:buNone/>
              <a:tabLst/>
              <a:defRPr/>
            </a:pPr>
            <a:r>
              <a:rPr lang="en-US" dirty="0" smtClean="0"/>
              <a:t>If they receive phone calls or gifts from someone that no one else knows:</a:t>
            </a:r>
            <a:r>
              <a:rPr lang="en-US" baseline="0" dirty="0" smtClean="0"/>
              <a:t> </a:t>
            </a:r>
            <a:r>
              <a:rPr lang="en-US" b="0" i="1" dirty="0" smtClean="0"/>
              <a:t>traffickers will give a victim love and attention as a way to build trust during the grooming process, sometimes via virtual or physical gift-giving.</a:t>
            </a:r>
            <a:endParaRPr lang="en-US" b="0" baseline="0" dirty="0" smtClean="0"/>
          </a:p>
          <a:p>
            <a:endParaRPr lang="en-US" b="0" i="1" dirty="0" smtClean="0"/>
          </a:p>
        </p:txBody>
      </p:sp>
    </p:spTree>
    <p:extLst>
      <p:ext uri="{BB962C8B-B14F-4D97-AF65-F5344CB8AC3E}">
        <p14:creationId xmlns:p14="http://schemas.microsoft.com/office/powerpoint/2010/main" val="3639549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740742" y="-17860"/>
            <a:ext cx="23275935" cy="1551729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2137171" y="714375"/>
            <a:ext cx="17395034" cy="863794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6494800" y="-194764"/>
            <a:ext cx="19020237" cy="1268015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9338964" y="2857500"/>
            <a:ext cx="14466095" cy="9644063"/>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084843" y="6983015"/>
            <a:ext cx="8277822" cy="551854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522398" y="898922"/>
            <a:ext cx="8268892" cy="551259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733848" y="-178594"/>
            <a:ext cx="19020235" cy="1268015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video" Target="https://www.youtube.com/embed/et5jMaNxn0Y" TargetMode="Externa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119" name="shibigger.png" descr="shibigger.png"/>
          <p:cNvPicPr>
            <a:picLocks noChangeAspect="1"/>
          </p:cNvPicPr>
          <p:nvPr/>
        </p:nvPicPr>
        <p:blipFill>
          <a:blip r:embed="rId3">
            <a:extLst/>
          </a:blip>
          <a:stretch>
            <a:fillRect/>
          </a:stretch>
        </p:blipFill>
        <p:spPr>
          <a:xfrm>
            <a:off x="17178547" y="11008333"/>
            <a:ext cx="6725974" cy="2241992"/>
          </a:xfrm>
          <a:prstGeom prst="rect">
            <a:avLst/>
          </a:prstGeom>
          <a:ln w="12700">
            <a:miter lim="400000"/>
          </a:ln>
        </p:spPr>
      </p:pic>
      <p:sp>
        <p:nvSpPr>
          <p:cNvPr id="120"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21"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22"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23"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24"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25"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26" name="Internet Safety 101"/>
          <p:cNvSpPr txBox="1"/>
          <p:nvPr/>
        </p:nvSpPr>
        <p:spPr>
          <a:xfrm>
            <a:off x="650382" y="4290613"/>
            <a:ext cx="23838256" cy="3068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0000" b="0">
                <a:latin typeface="Lato Black"/>
                <a:ea typeface="Lato Black"/>
                <a:cs typeface="Lato Black"/>
                <a:sym typeface="Lato Black"/>
              </a:defRPr>
            </a:lvl1pPr>
          </a:lstStyle>
          <a:p>
            <a:r>
              <a:rPr sz="19000" dirty="0"/>
              <a:t>Internet </a:t>
            </a:r>
            <a:r>
              <a:rPr sz="18500" dirty="0" smtClean="0"/>
              <a:t>Safety</a:t>
            </a:r>
            <a:r>
              <a:rPr lang="en-US" sz="19000" dirty="0" smtClean="0"/>
              <a:t> Basics</a:t>
            </a:r>
            <a:endParaRPr sz="19000" dirty="0"/>
          </a:p>
        </p:txBody>
      </p:sp>
      <p:sp>
        <p:nvSpPr>
          <p:cNvPr id="127" name="Keeping Youth Safe in the Digital Age"/>
          <p:cNvSpPr txBox="1"/>
          <p:nvPr/>
        </p:nvSpPr>
        <p:spPr>
          <a:xfrm>
            <a:off x="11044307" y="6865875"/>
            <a:ext cx="13143021" cy="1298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500" b="0">
                <a:latin typeface="Lato Light"/>
                <a:ea typeface="Lato Light"/>
                <a:cs typeface="Lato Light"/>
                <a:sym typeface="Lato Light"/>
              </a:defRPr>
            </a:lvl1pPr>
          </a:lstStyle>
          <a:p>
            <a:r>
              <a:rPr lang="en-US" dirty="0" smtClean="0"/>
              <a:t>Staying </a:t>
            </a:r>
            <a:r>
              <a:rPr dirty="0" smtClean="0"/>
              <a:t>Safe </a:t>
            </a:r>
            <a:r>
              <a:rPr dirty="0"/>
              <a:t>in the Digital Age</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311"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312"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13"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14"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15"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16"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17"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18" name="Warning Signs (Secondary)"/>
          <p:cNvSpPr txBox="1"/>
          <p:nvPr/>
        </p:nvSpPr>
        <p:spPr>
          <a:xfrm>
            <a:off x="602936" y="864103"/>
            <a:ext cx="15370811" cy="166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10000" b="0">
                <a:latin typeface="Lato Black"/>
                <a:ea typeface="Lato Black"/>
                <a:cs typeface="Lato Black"/>
                <a:sym typeface="Lato Black"/>
              </a:defRPr>
            </a:pPr>
            <a:r>
              <a:t>Warning Signs (Secondary)</a:t>
            </a:r>
            <a:r>
              <a:rPr sz="1200" b="1">
                <a:latin typeface="Times"/>
                <a:ea typeface="Times"/>
                <a:cs typeface="Times"/>
                <a:sym typeface="Times"/>
              </a:rPr>
              <a:t> </a:t>
            </a:r>
          </a:p>
        </p:txBody>
      </p:sp>
      <p:sp>
        <p:nvSpPr>
          <p:cNvPr id="319" name="•Sexting or sending/receiving lewd photos…"/>
          <p:cNvSpPr txBox="1"/>
          <p:nvPr/>
        </p:nvSpPr>
        <p:spPr>
          <a:xfrm>
            <a:off x="1119437" y="3109381"/>
            <a:ext cx="23503118" cy="14265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Sexting </a:t>
            </a:r>
            <a:r>
              <a:rPr sz="4400" dirty="0"/>
              <a:t>or sending/receiving </a:t>
            </a:r>
            <a:r>
              <a:rPr lang="en-US" sz="4400" dirty="0" smtClean="0"/>
              <a:t>sexual</a:t>
            </a:r>
            <a:r>
              <a:rPr sz="4400" dirty="0" smtClean="0"/>
              <a:t> photos</a:t>
            </a:r>
            <a:endParaRPr lang="en-US" sz="4400" dirty="0" smtClean="0"/>
          </a:p>
          <a:p>
            <a:pPr algn="just" defTabSz="457200">
              <a:lnSpc>
                <a:spcPct val="90000"/>
              </a:lnSpc>
              <a:defRPr sz="5000" b="0">
                <a:latin typeface="Lato Regular"/>
                <a:ea typeface="Lato Regular"/>
                <a:cs typeface="Lato Regular"/>
                <a:sym typeface="Lato Regular"/>
              </a:defRPr>
            </a:pPr>
            <a:endParaRPr sz="4400" dirty="0"/>
          </a:p>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Unexplained </a:t>
            </a:r>
            <a:r>
              <a:rPr sz="4400" dirty="0"/>
              <a:t>absence from school; </a:t>
            </a:r>
            <a:r>
              <a:rPr sz="4400" dirty="0" smtClean="0"/>
              <a:t>truancy</a:t>
            </a:r>
            <a:endParaRPr lang="en-US" sz="4400" dirty="0" smtClean="0"/>
          </a:p>
          <a:p>
            <a:pPr algn="just" defTabSz="457200">
              <a:lnSpc>
                <a:spcPct val="90000"/>
              </a:lnSpc>
              <a:defRPr sz="5000" b="0">
                <a:latin typeface="Lato Regular"/>
                <a:ea typeface="Lato Regular"/>
                <a:cs typeface="Lato Regular"/>
                <a:sym typeface="Lato Regular"/>
              </a:defRPr>
            </a:pPr>
            <a:endParaRPr sz="4400" dirty="0"/>
          </a:p>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Sudden </a:t>
            </a:r>
            <a:r>
              <a:rPr lang="en-US" sz="4400" dirty="0" smtClean="0"/>
              <a:t>change in dress or style </a:t>
            </a:r>
          </a:p>
          <a:p>
            <a:pPr algn="just" defTabSz="457200">
              <a:lnSpc>
                <a:spcPct val="90000"/>
              </a:lnSpc>
              <a:defRPr sz="5000" b="0">
                <a:latin typeface="Lato Regular"/>
                <a:ea typeface="Lato Regular"/>
                <a:cs typeface="Lato Regular"/>
                <a:sym typeface="Lato Regular"/>
              </a:defRPr>
            </a:pPr>
            <a:endParaRPr sz="4400" dirty="0"/>
          </a:p>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Overly </a:t>
            </a:r>
            <a:r>
              <a:rPr sz="4400" dirty="0"/>
              <a:t>tired or falling asleep in inappropriate </a:t>
            </a:r>
            <a:r>
              <a:rPr sz="4400" dirty="0" smtClean="0"/>
              <a:t>settings</a:t>
            </a:r>
            <a:endParaRPr lang="en-US" sz="4400" dirty="0" smtClean="0"/>
          </a:p>
          <a:p>
            <a:pPr algn="just" defTabSz="457200">
              <a:lnSpc>
                <a:spcPct val="90000"/>
              </a:lnSpc>
              <a:defRPr sz="5000" b="0">
                <a:latin typeface="Lato Regular"/>
                <a:ea typeface="Lato Regular"/>
                <a:cs typeface="Lato Regular"/>
                <a:sym typeface="Lato Regular"/>
              </a:defRPr>
            </a:pPr>
            <a:endParaRPr sz="4400" dirty="0"/>
          </a:p>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Withdrawn</a:t>
            </a:r>
            <a:r>
              <a:rPr sz="4400" dirty="0"/>
              <a:t>, depressed, or </a:t>
            </a:r>
            <a:r>
              <a:rPr sz="4400" dirty="0" smtClean="0"/>
              <a:t>distracted</a:t>
            </a:r>
            <a:endParaRPr lang="en-US" sz="4400" dirty="0" smtClean="0"/>
          </a:p>
          <a:p>
            <a:pPr algn="just" defTabSz="457200">
              <a:lnSpc>
                <a:spcPct val="90000"/>
              </a:lnSpc>
              <a:defRPr sz="5000" b="0">
                <a:latin typeface="Lato Regular"/>
                <a:ea typeface="Lato Regular"/>
                <a:cs typeface="Lato Regular"/>
                <a:sym typeface="Lato Regular"/>
              </a:defRPr>
            </a:pPr>
            <a:endParaRPr sz="4400" dirty="0"/>
          </a:p>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Bragging </a:t>
            </a:r>
            <a:r>
              <a:rPr sz="4400" dirty="0"/>
              <a:t>about making or having lots of </a:t>
            </a:r>
            <a:r>
              <a:rPr sz="4400" dirty="0" smtClean="0"/>
              <a:t>money</a:t>
            </a:r>
            <a:endParaRPr lang="en-US" sz="4400" dirty="0" smtClean="0"/>
          </a:p>
          <a:p>
            <a:pPr algn="just" defTabSz="457200">
              <a:lnSpc>
                <a:spcPct val="90000"/>
              </a:lnSpc>
              <a:defRPr sz="5000" b="0">
                <a:latin typeface="Lato Regular"/>
                <a:ea typeface="Lato Regular"/>
                <a:cs typeface="Lato Regular"/>
                <a:sym typeface="Lato Regular"/>
              </a:defRPr>
            </a:pPr>
            <a:endParaRPr sz="4400" dirty="0"/>
          </a:p>
          <a:p>
            <a:pPr algn="just" defTabSz="457200">
              <a:lnSpc>
                <a:spcPct val="90000"/>
              </a:lnSpc>
              <a:defRPr sz="5000" b="0">
                <a:latin typeface="Lato Regular"/>
                <a:ea typeface="Lato Regular"/>
                <a:cs typeface="Lato Regular"/>
                <a:sym typeface="Lato Regular"/>
              </a:defRPr>
            </a:pPr>
            <a:r>
              <a:rPr sz="4400" dirty="0" smtClean="0"/>
              <a:t>•</a:t>
            </a:r>
            <a:r>
              <a:rPr lang="en-US" sz="4400" dirty="0" smtClean="0"/>
              <a:t> </a:t>
            </a:r>
            <a:r>
              <a:rPr sz="4400" dirty="0" smtClean="0"/>
              <a:t>Displays </a:t>
            </a:r>
            <a:r>
              <a:rPr sz="4400" dirty="0"/>
              <a:t>expensive clothes, accessories, or shoes </a:t>
            </a:r>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ts val="10000"/>
              </a:lnSpc>
              <a:defRPr sz="7500" b="0">
                <a:latin typeface="Lato Regular"/>
                <a:ea typeface="Lato Regular"/>
                <a:cs typeface="Lato Regular"/>
                <a:sym typeface="Lato Regular"/>
              </a:defRPr>
            </a:pPr>
            <a:endParaRPr sz="1200" dirty="0"/>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321"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322"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3"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4"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5"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6"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7"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8" name="Action Steps"/>
          <p:cNvSpPr txBox="1"/>
          <p:nvPr/>
        </p:nvSpPr>
        <p:spPr>
          <a:xfrm>
            <a:off x="704198" y="855965"/>
            <a:ext cx="6916957"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10000" b="0">
                <a:latin typeface="Lato Black"/>
                <a:ea typeface="Lato Black"/>
                <a:cs typeface="Lato Black"/>
                <a:sym typeface="Lato Black"/>
              </a:defRPr>
            </a:pPr>
            <a:r>
              <a:rPr lang="en-US" dirty="0" smtClean="0"/>
              <a:t>Take Action</a:t>
            </a:r>
            <a:endParaRPr sz="1200" b="1" dirty="0">
              <a:latin typeface="Times"/>
              <a:ea typeface="Times"/>
              <a:cs typeface="Times"/>
              <a:sym typeface="Times"/>
            </a:endParaRPr>
          </a:p>
        </p:txBody>
      </p:sp>
      <p:sp>
        <p:nvSpPr>
          <p:cNvPr id="329" name="•Talk and listen—ongoing dialogue…"/>
          <p:cNvSpPr txBox="1"/>
          <p:nvPr/>
        </p:nvSpPr>
        <p:spPr>
          <a:xfrm>
            <a:off x="1119437" y="6743409"/>
            <a:ext cx="22089690" cy="7035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ts val="10000"/>
              </a:lnSpc>
              <a:defRPr sz="7500" b="0">
                <a:latin typeface="Lato Regular"/>
                <a:ea typeface="Lato Regular"/>
                <a:cs typeface="Lato Regular"/>
                <a:sym typeface="Lato Regular"/>
              </a:defRPr>
            </a:pPr>
            <a:endParaRPr sz="1200" dirty="0"/>
          </a:p>
        </p:txBody>
      </p:sp>
      <p:sp>
        <p:nvSpPr>
          <p:cNvPr id="2" name="Rectangle 1"/>
          <p:cNvSpPr/>
          <p:nvPr/>
        </p:nvSpPr>
        <p:spPr>
          <a:xfrm>
            <a:off x="-5998464" y="2908177"/>
            <a:ext cx="36503864" cy="7478970"/>
          </a:xfrm>
          <a:prstGeom prst="rect">
            <a:avLst/>
          </a:prstGeom>
        </p:spPr>
        <p:txBody>
          <a:bodyPr wrap="square">
            <a:spAutoFit/>
          </a:bodyPr>
          <a:lstStyle/>
          <a:p>
            <a:r>
              <a:rPr lang="en-US" sz="6000" b="0" dirty="0">
                <a:latin typeface="Lato Regular"/>
              </a:rPr>
              <a:t>Stop talking with them and block them. </a:t>
            </a:r>
            <a:endParaRPr lang="en-US" sz="6000" b="0" dirty="0" smtClean="0">
              <a:latin typeface="Lato Regular"/>
            </a:endParaRPr>
          </a:p>
          <a:p>
            <a:endParaRPr lang="en-US" sz="6000" b="0" dirty="0">
              <a:latin typeface="Lato Regular"/>
            </a:endParaRPr>
          </a:p>
          <a:p>
            <a:r>
              <a:rPr lang="en-US" sz="6000" b="0" dirty="0">
                <a:latin typeface="Lato Regular"/>
              </a:rPr>
              <a:t>Save and take screenshots of your conversations with them</a:t>
            </a:r>
            <a:r>
              <a:rPr lang="en-US" sz="6000" b="0" dirty="0" smtClean="0">
                <a:latin typeface="Lato Regular"/>
              </a:rPr>
              <a:t>.</a:t>
            </a:r>
          </a:p>
          <a:p>
            <a:endParaRPr lang="en-US" sz="6000" b="0" dirty="0">
              <a:latin typeface="Lato Regular"/>
            </a:endParaRPr>
          </a:p>
          <a:p>
            <a:r>
              <a:rPr lang="en-US" sz="6000" b="0" dirty="0">
                <a:latin typeface="Lato Regular"/>
              </a:rPr>
              <a:t>Report them to the app</a:t>
            </a:r>
            <a:r>
              <a:rPr lang="en-US" sz="6000" b="0" dirty="0" smtClean="0">
                <a:latin typeface="Lato Regular"/>
              </a:rPr>
              <a:t> </a:t>
            </a:r>
          </a:p>
          <a:p>
            <a:endParaRPr lang="en-US" sz="6000" b="0" dirty="0">
              <a:latin typeface="Lato Regular"/>
            </a:endParaRPr>
          </a:p>
          <a:p>
            <a:r>
              <a:rPr lang="en-US" sz="6000" b="0" dirty="0">
                <a:latin typeface="Lato Regular"/>
              </a:rPr>
              <a:t>Report them to the National Center for Missing and </a:t>
            </a:r>
            <a:endParaRPr lang="en-US" sz="6000" b="0" dirty="0" smtClean="0">
              <a:latin typeface="Lato Regular"/>
            </a:endParaRPr>
          </a:p>
          <a:p>
            <a:r>
              <a:rPr lang="en-US" sz="6000" b="0" dirty="0" smtClean="0">
                <a:latin typeface="Lato Regular"/>
              </a:rPr>
              <a:t>Exploited </a:t>
            </a:r>
            <a:r>
              <a:rPr lang="en-US" sz="6000" b="0" dirty="0">
                <a:latin typeface="Lato Regular"/>
              </a:rPr>
              <a:t>Children (NCMEC) </a:t>
            </a:r>
            <a:r>
              <a:rPr lang="en-US" sz="6000" b="0" dirty="0" err="1">
                <a:latin typeface="Lato Regular"/>
              </a:rPr>
              <a:t>CyberTipline</a:t>
            </a:r>
            <a:r>
              <a:rPr lang="en-US" sz="6000" b="0" dirty="0">
                <a:latin typeface="Lato Regular"/>
              </a:rPr>
              <a:t>. </a:t>
            </a:r>
          </a:p>
        </p:txBody>
      </p:sp>
    </p:spTree>
    <p:extLst>
      <p:ext uri="{BB962C8B-B14F-4D97-AF65-F5344CB8AC3E}">
        <p14:creationId xmlns:p14="http://schemas.microsoft.com/office/powerpoint/2010/main" val="161806204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321"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322"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3"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4"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5"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6"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7"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28" name="Action Steps"/>
          <p:cNvSpPr txBox="1"/>
          <p:nvPr/>
        </p:nvSpPr>
        <p:spPr>
          <a:xfrm>
            <a:off x="704198" y="855965"/>
            <a:ext cx="6916957"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10000" b="0">
                <a:latin typeface="Lato Black"/>
                <a:ea typeface="Lato Black"/>
                <a:cs typeface="Lato Black"/>
                <a:sym typeface="Lato Black"/>
              </a:defRPr>
            </a:pPr>
            <a:r>
              <a:rPr lang="en-US" dirty="0" smtClean="0"/>
              <a:t>Take Action</a:t>
            </a:r>
            <a:endParaRPr sz="1200" b="1" dirty="0">
              <a:latin typeface="Times"/>
              <a:ea typeface="Times"/>
              <a:cs typeface="Times"/>
              <a:sym typeface="Times"/>
            </a:endParaRPr>
          </a:p>
        </p:txBody>
      </p:sp>
      <p:sp>
        <p:nvSpPr>
          <p:cNvPr id="329" name="•Talk and listen—ongoing dialogue…"/>
          <p:cNvSpPr txBox="1"/>
          <p:nvPr/>
        </p:nvSpPr>
        <p:spPr>
          <a:xfrm>
            <a:off x="1119437" y="1632780"/>
            <a:ext cx="22089690" cy="1725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457200">
              <a:lnSpc>
                <a:spcPct val="90000"/>
              </a:lnSpc>
              <a:defRPr sz="5000" b="0">
                <a:latin typeface="Lato Regular"/>
                <a:ea typeface="Lato Regular"/>
                <a:cs typeface="Lato Regular"/>
                <a:sym typeface="Lato Regular"/>
              </a:defRPr>
            </a:pPr>
            <a:endParaRPr dirty="0"/>
          </a:p>
          <a:p>
            <a:pPr defTabSz="457200">
              <a:lnSpc>
                <a:spcPct val="90000"/>
              </a:lnSpc>
              <a:defRPr sz="5000" b="0">
                <a:latin typeface="Lato Regular"/>
                <a:ea typeface="Lato Regular"/>
                <a:cs typeface="Lato Regular"/>
                <a:sym typeface="Lato Regular"/>
              </a:defRPr>
            </a:pPr>
            <a:r>
              <a:rPr lang="en-US" sz="6000" dirty="0" smtClean="0"/>
              <a:t>Tell a Trusted Adult </a:t>
            </a:r>
          </a:p>
          <a:p>
            <a:pPr defTabSz="457200">
              <a:lnSpc>
                <a:spcPct val="90000"/>
              </a:lnSpc>
              <a:defRPr sz="5000" b="0">
                <a:latin typeface="Lato Regular"/>
                <a:ea typeface="Lato Regular"/>
                <a:cs typeface="Lato Regular"/>
                <a:sym typeface="Lato Regular"/>
              </a:defRPr>
            </a:pPr>
            <a:endParaRPr lang="en-US" sz="6000" dirty="0"/>
          </a:p>
          <a:p>
            <a:pPr defTabSz="457200">
              <a:lnSpc>
                <a:spcPct val="90000"/>
              </a:lnSpc>
              <a:defRPr sz="5000" b="0">
                <a:latin typeface="Lato Regular"/>
                <a:ea typeface="Lato Regular"/>
                <a:cs typeface="Lato Regular"/>
                <a:sym typeface="Lato Regular"/>
              </a:defRPr>
            </a:pPr>
            <a:r>
              <a:rPr lang="en-US" sz="6000" dirty="0" smtClean="0"/>
              <a:t>AND </a:t>
            </a:r>
          </a:p>
          <a:p>
            <a:pPr defTabSz="457200">
              <a:lnSpc>
                <a:spcPct val="90000"/>
              </a:lnSpc>
              <a:defRPr sz="5000" b="0">
                <a:latin typeface="Lato Regular"/>
                <a:ea typeface="Lato Regular"/>
                <a:cs typeface="Lato Regular"/>
                <a:sym typeface="Lato Regular"/>
              </a:defRPr>
            </a:pPr>
            <a:endParaRPr lang="en-US" sz="6000" dirty="0"/>
          </a:p>
          <a:p>
            <a:pPr defTabSz="457200">
              <a:lnSpc>
                <a:spcPct val="90000"/>
              </a:lnSpc>
              <a:defRPr sz="5000" b="0">
                <a:latin typeface="Lato Regular"/>
                <a:ea typeface="Lato Regular"/>
                <a:cs typeface="Lato Regular"/>
                <a:sym typeface="Lato Regular"/>
              </a:defRPr>
            </a:pPr>
            <a:r>
              <a:rPr sz="6000" dirty="0" smtClean="0"/>
              <a:t>Contact </a:t>
            </a:r>
            <a:r>
              <a:rPr sz="6000" dirty="0"/>
              <a:t>Local Law </a:t>
            </a:r>
            <a:r>
              <a:rPr sz="6000" dirty="0" smtClean="0"/>
              <a:t>Enforcement</a:t>
            </a:r>
            <a:endParaRPr lang="en-US" sz="6000" dirty="0" smtClean="0"/>
          </a:p>
          <a:p>
            <a:pPr defTabSz="457200">
              <a:lnSpc>
                <a:spcPct val="90000"/>
              </a:lnSpc>
              <a:defRPr sz="5000" b="0">
                <a:latin typeface="Lato Regular"/>
                <a:ea typeface="Lato Regular"/>
                <a:cs typeface="Lato Regular"/>
                <a:sym typeface="Lato Regular"/>
              </a:defRPr>
            </a:pPr>
            <a:endParaRPr lang="en-US" sz="6000" dirty="0"/>
          </a:p>
          <a:p>
            <a:pPr defTabSz="457200">
              <a:lnSpc>
                <a:spcPct val="90000"/>
              </a:lnSpc>
              <a:defRPr sz="5000" b="0">
                <a:latin typeface="Lato Regular"/>
                <a:ea typeface="Lato Regular"/>
                <a:cs typeface="Lato Regular"/>
                <a:sym typeface="Lato Regular"/>
              </a:defRPr>
            </a:pPr>
            <a:r>
              <a:rPr lang="en-US" sz="6000" dirty="0" smtClean="0"/>
              <a:t>AND / OR</a:t>
            </a:r>
          </a:p>
          <a:p>
            <a:pPr defTabSz="457200">
              <a:lnSpc>
                <a:spcPct val="90000"/>
              </a:lnSpc>
              <a:defRPr sz="5000" b="0">
                <a:latin typeface="Lato Regular"/>
                <a:ea typeface="Lato Regular"/>
                <a:cs typeface="Lato Regular"/>
                <a:sym typeface="Lato Regular"/>
              </a:defRPr>
            </a:pPr>
            <a:endParaRPr sz="6000" dirty="0"/>
          </a:p>
          <a:p>
            <a:pPr defTabSz="457200">
              <a:lnSpc>
                <a:spcPct val="90000"/>
              </a:lnSpc>
              <a:defRPr sz="5000" b="0">
                <a:latin typeface="Lato Regular"/>
                <a:ea typeface="Lato Regular"/>
                <a:cs typeface="Lato Regular"/>
                <a:sym typeface="Lato Regular"/>
              </a:defRPr>
            </a:pPr>
            <a:r>
              <a:rPr sz="6000" dirty="0" smtClean="0"/>
              <a:t>National </a:t>
            </a:r>
            <a:r>
              <a:rPr sz="6000" dirty="0"/>
              <a:t>Center for Missing and Exploited </a:t>
            </a:r>
            <a:r>
              <a:rPr sz="6000" dirty="0" smtClean="0"/>
              <a:t>Children</a:t>
            </a:r>
            <a:r>
              <a:rPr lang="en-US" sz="6000" dirty="0" smtClean="0"/>
              <a:t> </a:t>
            </a:r>
            <a:r>
              <a:rPr sz="6000" dirty="0" smtClean="0"/>
              <a:t> </a:t>
            </a:r>
            <a:endParaRPr lang="en-US" sz="6000" dirty="0" smtClean="0"/>
          </a:p>
          <a:p>
            <a:pPr defTabSz="457200">
              <a:lnSpc>
                <a:spcPct val="90000"/>
              </a:lnSpc>
              <a:defRPr sz="5000" b="0">
                <a:latin typeface="Lato Regular"/>
                <a:ea typeface="Lato Regular"/>
                <a:cs typeface="Lato Regular"/>
                <a:sym typeface="Lato Regular"/>
              </a:defRPr>
            </a:pPr>
            <a:endParaRPr lang="en-US" sz="6600" b="0" dirty="0" smtClean="0"/>
          </a:p>
          <a:p>
            <a:pPr defTabSz="457200">
              <a:lnSpc>
                <a:spcPct val="90000"/>
              </a:lnSpc>
              <a:defRPr sz="5000" b="0">
                <a:latin typeface="Lato Regular"/>
                <a:ea typeface="Lato Regular"/>
                <a:cs typeface="Lato Regular"/>
                <a:sym typeface="Lato Regular"/>
              </a:defRPr>
            </a:pPr>
            <a:r>
              <a:rPr lang="en-US" sz="6600" b="0" dirty="0" smtClean="0"/>
              <a:t>(</a:t>
            </a:r>
            <a:r>
              <a:rPr lang="en-US" sz="6000" b="0" dirty="0" smtClean="0"/>
              <a:t>1.800.843.5678)</a:t>
            </a:r>
          </a:p>
          <a:p>
            <a:pPr defTabSz="457200">
              <a:lnSpc>
                <a:spcPct val="90000"/>
              </a:lnSpc>
              <a:defRPr sz="5000" b="0">
                <a:latin typeface="Lato Regular"/>
                <a:ea typeface="Lato Regular"/>
                <a:cs typeface="Lato Regular"/>
                <a:sym typeface="Lato Regular"/>
              </a:defRPr>
            </a:pPr>
            <a:r>
              <a:rPr lang="en-US" sz="6000" b="0" dirty="0">
                <a:latin typeface="Lato Regular"/>
                <a:ea typeface="Lato Regular"/>
                <a:cs typeface="Lato Regular"/>
              </a:rPr>
              <a:t>(</a:t>
            </a:r>
            <a:r>
              <a:rPr lang="en-US" sz="6000" b="0" i="1" dirty="0" smtClean="0">
                <a:latin typeface="Lato Regular"/>
                <a:ea typeface="Lato Regular"/>
                <a:cs typeface="Lato Regular"/>
                <a:sym typeface="Lato Regular"/>
              </a:rPr>
              <a:t>cybertipline.org)</a:t>
            </a:r>
            <a:endParaRPr sz="6000" b="0" i="1" dirty="0">
              <a:latin typeface="Lato Regular"/>
              <a:ea typeface="Lato Regular"/>
              <a:cs typeface="Lato Regular"/>
            </a:endParaRPr>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ts val="10000"/>
              </a:lnSpc>
              <a:defRPr sz="7500" b="0">
                <a:latin typeface="Lato Regular"/>
                <a:ea typeface="Lato Regular"/>
                <a:cs typeface="Lato Regular"/>
                <a:sym typeface="Lato Regular"/>
              </a:defRPr>
            </a:pPr>
            <a:endParaRPr sz="1200" dirty="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345"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346"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47"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48"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49"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0"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1"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52" name="sharedhope.org/internetsafety"/>
          <p:cNvSpPr txBox="1"/>
          <p:nvPr/>
        </p:nvSpPr>
        <p:spPr>
          <a:xfrm>
            <a:off x="5833735" y="6316293"/>
            <a:ext cx="12838450"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10000" b="0">
                <a:latin typeface="Lato Black"/>
                <a:ea typeface="Lato Black"/>
                <a:cs typeface="Lato Black"/>
                <a:sym typeface="Lato Black"/>
              </a:defRPr>
            </a:pPr>
            <a:r>
              <a:rPr lang="en-US" sz="7500" b="0" dirty="0" smtClean="0">
                <a:latin typeface="Lato Light"/>
                <a:ea typeface="Times"/>
                <a:cs typeface="Times"/>
                <a:sym typeface="Lato Black"/>
              </a:rPr>
              <a:t>awareness@sharedhope.org</a:t>
            </a:r>
            <a:r>
              <a:rPr b="1" dirty="0" smtClean="0">
                <a:latin typeface="Times"/>
                <a:ea typeface="Times"/>
                <a:cs typeface="Times"/>
                <a:sym typeface="Times"/>
              </a:rPr>
              <a:t> </a:t>
            </a:r>
            <a:endParaRPr b="1" dirty="0">
              <a:latin typeface="Times"/>
              <a:ea typeface="Times"/>
              <a:cs typeface="Times"/>
              <a:sym typeface="Times"/>
            </a:endParaRPr>
          </a:p>
        </p:txBody>
      </p:sp>
      <p:sp>
        <p:nvSpPr>
          <p:cNvPr id="2" name="TextBox 1"/>
          <p:cNvSpPr txBox="1"/>
          <p:nvPr/>
        </p:nvSpPr>
        <p:spPr>
          <a:xfrm>
            <a:off x="3750626" y="3636447"/>
            <a:ext cx="17004665" cy="3222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0000" b="1" i="0" u="none" strike="noStrike" cap="none" spc="0" normalizeH="0" baseline="0" dirty="0" smtClean="0">
                <a:ln>
                  <a:noFill/>
                </a:ln>
                <a:solidFill>
                  <a:srgbClr val="FFFFFF"/>
                </a:solidFill>
                <a:effectLst/>
                <a:uFillTx/>
                <a:latin typeface="Lato Black"/>
                <a:sym typeface="Helvetica Neue"/>
              </a:rPr>
              <a:t>Questions?</a:t>
            </a:r>
            <a:endParaRPr kumimoji="0" lang="en-US" sz="20000" b="1" i="0" u="none" strike="noStrike" cap="none" spc="0" normalizeH="0" baseline="0" dirty="0">
              <a:ln>
                <a:noFill/>
              </a:ln>
              <a:solidFill>
                <a:srgbClr val="FFFFFF"/>
              </a:solidFill>
              <a:effectLst/>
              <a:uFillTx/>
              <a:latin typeface="Lato Black"/>
              <a:sym typeface="Helvetica Neue"/>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129" name="shibigger.png" descr="shibigger.png"/>
          <p:cNvPicPr>
            <a:picLocks noChangeAspect="1"/>
          </p:cNvPicPr>
          <p:nvPr/>
        </p:nvPicPr>
        <p:blipFill>
          <a:blip r:embed="rId3">
            <a:extLst/>
          </a:blip>
          <a:stretch>
            <a:fillRect/>
          </a:stretch>
        </p:blipFill>
        <p:spPr>
          <a:xfrm>
            <a:off x="17419057" y="11008333"/>
            <a:ext cx="6725974" cy="2241992"/>
          </a:xfrm>
          <a:prstGeom prst="rect">
            <a:avLst/>
          </a:prstGeom>
          <a:ln w="12700">
            <a:miter lim="400000"/>
          </a:ln>
        </p:spPr>
      </p:pic>
      <p:sp>
        <p:nvSpPr>
          <p:cNvPr id="130"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1"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2"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3"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4"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5"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6" name="Kelly McCaughey"/>
          <p:cNvSpPr txBox="1"/>
          <p:nvPr/>
        </p:nvSpPr>
        <p:spPr>
          <a:xfrm>
            <a:off x="7075315" y="5034346"/>
            <a:ext cx="10618290"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r>
              <a:rPr lang="en-US" dirty="0" smtClean="0"/>
              <a:t>(Your Name Here)</a:t>
            </a:r>
            <a:endParaRPr dirty="0"/>
          </a:p>
        </p:txBody>
      </p:sp>
      <p:sp>
        <p:nvSpPr>
          <p:cNvPr id="137" name="Community Engagement Manager…"/>
          <p:cNvSpPr txBox="1"/>
          <p:nvPr/>
        </p:nvSpPr>
        <p:spPr>
          <a:xfrm>
            <a:off x="7844753" y="6717498"/>
            <a:ext cx="9079408" cy="91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5000" b="0">
                <a:latin typeface="Lato Light"/>
                <a:ea typeface="Lato Light"/>
                <a:cs typeface="Lato Light"/>
                <a:sym typeface="Lato Light"/>
              </a:defRPr>
            </a:pPr>
            <a:r>
              <a:rPr lang="en-US" dirty="0" smtClean="0"/>
              <a:t>Volunteer Ambassador of Hope</a:t>
            </a:r>
            <a:endParaRPr dirty="0"/>
          </a:p>
        </p:txBody>
      </p:sp>
      <p:sp>
        <p:nvSpPr>
          <p:cNvPr id="138" name="Jo Lembo"/>
          <p:cNvSpPr txBox="1"/>
          <p:nvPr/>
        </p:nvSpPr>
        <p:spPr>
          <a:xfrm>
            <a:off x="19545600" y="5282932"/>
            <a:ext cx="144334"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endParaRPr dirty="0"/>
          </a:p>
        </p:txBody>
      </p:sp>
      <p:sp>
        <p:nvSpPr>
          <p:cNvPr id="139" name="National Outreach Manager…"/>
          <p:cNvSpPr txBox="1"/>
          <p:nvPr/>
        </p:nvSpPr>
        <p:spPr>
          <a:xfrm>
            <a:off x="18491050" y="7134636"/>
            <a:ext cx="144334" cy="91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5000" b="0">
                <a:latin typeface="Lato Light"/>
                <a:ea typeface="Lato Light"/>
                <a:cs typeface="Lato Light"/>
                <a:sym typeface="Lato Light"/>
              </a:defRPr>
            </a:pPr>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141"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142"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43"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44"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45"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46"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47"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48" name="The Problem"/>
          <p:cNvSpPr txBox="1"/>
          <p:nvPr/>
        </p:nvSpPr>
        <p:spPr>
          <a:xfrm>
            <a:off x="564726" y="1084860"/>
            <a:ext cx="7454901" cy="166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r>
              <a:t>The Problem</a:t>
            </a:r>
          </a:p>
        </p:txBody>
      </p:sp>
      <p:sp>
        <p:nvSpPr>
          <p:cNvPr id="149" name="•“Where Children Play, Predators Prey”…"/>
          <p:cNvSpPr txBox="1"/>
          <p:nvPr/>
        </p:nvSpPr>
        <p:spPr>
          <a:xfrm>
            <a:off x="1537260" y="2578789"/>
            <a:ext cx="21309480" cy="10403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457200">
              <a:lnSpc>
                <a:spcPts val="10000"/>
              </a:lnSpc>
              <a:defRPr sz="7500" b="0">
                <a:latin typeface="Lato Regular"/>
                <a:ea typeface="Lato Regular"/>
                <a:cs typeface="Lato Regular"/>
                <a:sym typeface="Lato Regular"/>
              </a:defRPr>
            </a:pPr>
            <a:r>
              <a:rPr sz="7200" dirty="0"/>
              <a:t>•“Where Children Play, Predators Prey”</a:t>
            </a:r>
          </a:p>
          <a:p>
            <a:pPr algn="l" defTabSz="457200">
              <a:lnSpc>
                <a:spcPts val="10000"/>
              </a:lnSpc>
              <a:defRPr sz="7500" b="0">
                <a:latin typeface="Lato Regular"/>
                <a:ea typeface="Lato Regular"/>
                <a:cs typeface="Lato Regular"/>
                <a:sym typeface="Lato Regular"/>
              </a:defRPr>
            </a:pPr>
            <a:r>
              <a:rPr sz="7200" dirty="0" smtClean="0"/>
              <a:t>•</a:t>
            </a:r>
            <a:r>
              <a:rPr sz="7200" dirty="0"/>
              <a:t>Traffickers are adapting to these advancements… and using them to their advantage</a:t>
            </a:r>
            <a:r>
              <a:rPr sz="7200" dirty="0" smtClean="0"/>
              <a:t>.</a:t>
            </a:r>
            <a:endParaRPr lang="en-US" sz="7200" dirty="0" smtClean="0"/>
          </a:p>
          <a:p>
            <a:pPr algn="l" defTabSz="457200">
              <a:lnSpc>
                <a:spcPts val="10000"/>
              </a:lnSpc>
              <a:defRPr sz="7500" b="0">
                <a:latin typeface="Lato Regular"/>
                <a:ea typeface="Lato Regular"/>
                <a:cs typeface="Lato Regular"/>
                <a:sym typeface="Lato Regular"/>
              </a:defRPr>
            </a:pPr>
            <a:r>
              <a:rPr lang="en-US" sz="7200" dirty="0"/>
              <a:t>•750,000+ Predators Online at all time (NCMEC</a:t>
            </a:r>
            <a:r>
              <a:rPr lang="en-US" sz="7200" dirty="0" smtClean="0"/>
              <a:t>)</a:t>
            </a:r>
            <a:endParaRPr sz="7200" dirty="0"/>
          </a:p>
          <a:p>
            <a:pPr algn="l" defTabSz="457200">
              <a:lnSpc>
                <a:spcPts val="10000"/>
              </a:lnSpc>
              <a:defRPr sz="7500" b="0">
                <a:latin typeface="Lato Regular"/>
                <a:ea typeface="Lato Regular"/>
                <a:cs typeface="Lato Regular"/>
                <a:sym typeface="Lato Regular"/>
              </a:defRPr>
            </a:pPr>
            <a:r>
              <a:rPr sz="7200" dirty="0"/>
              <a:t>•Traffickers use the internet to:</a:t>
            </a:r>
          </a:p>
          <a:p>
            <a:pPr lvl="4" algn="l" defTabSz="457200">
              <a:lnSpc>
                <a:spcPts val="10000"/>
              </a:lnSpc>
              <a:defRPr sz="7500" b="0">
                <a:latin typeface="Lato Regular"/>
                <a:ea typeface="Lato Regular"/>
                <a:cs typeface="Lato Regular"/>
                <a:sym typeface="Lato Regular"/>
              </a:defRPr>
            </a:pPr>
            <a:r>
              <a:rPr sz="7200" dirty="0"/>
              <a:t>•Spot Victims</a:t>
            </a:r>
          </a:p>
          <a:p>
            <a:pPr lvl="4" algn="l" defTabSz="457200">
              <a:lnSpc>
                <a:spcPts val="10000"/>
              </a:lnSpc>
              <a:defRPr sz="7500" b="0">
                <a:latin typeface="Lato Regular"/>
                <a:ea typeface="Lato Regular"/>
                <a:cs typeface="Lato Regular"/>
                <a:sym typeface="Lato Regular"/>
              </a:defRPr>
            </a:pPr>
            <a:r>
              <a:rPr sz="7200" dirty="0"/>
              <a:t>•Groom Victims</a:t>
            </a:r>
          </a:p>
          <a:p>
            <a:pPr lvl="4" algn="l" defTabSz="457200">
              <a:lnSpc>
                <a:spcPts val="10000"/>
              </a:lnSpc>
              <a:defRPr sz="7500" b="0">
                <a:latin typeface="Lato Regular"/>
                <a:ea typeface="Lato Regular"/>
                <a:cs typeface="Lato Regular"/>
                <a:sym typeface="Lato Regular"/>
              </a:defRPr>
            </a:pPr>
            <a:r>
              <a:rPr sz="7200" dirty="0"/>
              <a:t>•Exploit Victims</a:t>
            </a:r>
            <a:endParaRPr sz="1100"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168"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169"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0"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1"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2"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3"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4"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75" name="Vulnerabilities"/>
          <p:cNvSpPr txBox="1"/>
          <p:nvPr/>
        </p:nvSpPr>
        <p:spPr>
          <a:xfrm>
            <a:off x="702390" y="1248756"/>
            <a:ext cx="13502093"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r>
              <a:rPr lang="en-US" dirty="0" smtClean="0"/>
              <a:t>Natural “</a:t>
            </a:r>
            <a:r>
              <a:rPr dirty="0" smtClean="0"/>
              <a:t>Vulnerabilities</a:t>
            </a:r>
            <a:r>
              <a:rPr lang="en-US" dirty="0" smtClean="0"/>
              <a:t>"</a:t>
            </a:r>
            <a:endParaRPr dirty="0"/>
          </a:p>
        </p:txBody>
      </p:sp>
      <p:sp>
        <p:nvSpPr>
          <p:cNvPr id="178" name="•Internal Influences…"/>
          <p:cNvSpPr txBox="1"/>
          <p:nvPr/>
        </p:nvSpPr>
        <p:spPr>
          <a:xfrm>
            <a:off x="388384" y="3444672"/>
            <a:ext cx="23683431" cy="7838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1143000" lvl="5" indent="-1143000" algn="l" defTabSz="457200">
              <a:lnSpc>
                <a:spcPts val="10000"/>
              </a:lnSpc>
              <a:buFont typeface="Arial" panose="020B0604020202020204" pitchFamily="34" charset="0"/>
              <a:buChar char="•"/>
              <a:defRPr sz="7500" b="0">
                <a:latin typeface="Lato Regular"/>
                <a:ea typeface="Lato Regular"/>
                <a:cs typeface="Lato Regular"/>
                <a:sym typeface="Lato Regular"/>
              </a:defRPr>
            </a:pPr>
            <a:r>
              <a:rPr lang="en-US" dirty="0" smtClean="0"/>
              <a:t>S</a:t>
            </a:r>
            <a:r>
              <a:rPr dirty="0" smtClean="0"/>
              <a:t>eek</a:t>
            </a:r>
            <a:r>
              <a:rPr lang="en-US" dirty="0" smtClean="0"/>
              <a:t>ing</a:t>
            </a:r>
            <a:r>
              <a:rPr dirty="0" smtClean="0"/>
              <a:t> love and acceptance</a:t>
            </a:r>
            <a:endParaRPr lang="en-US" dirty="0" smtClean="0"/>
          </a:p>
          <a:p>
            <a:pPr lvl="5" indent="0" algn="l" defTabSz="457200">
              <a:lnSpc>
                <a:spcPts val="10000"/>
              </a:lnSpc>
              <a:defRPr sz="7500" b="0">
                <a:latin typeface="Lato Regular"/>
                <a:ea typeface="Lato Regular"/>
                <a:cs typeface="Lato Regular"/>
                <a:sym typeface="Lato Regular"/>
              </a:defRPr>
            </a:pPr>
            <a:endParaRPr lang="en-US" dirty="0" smtClean="0"/>
          </a:p>
          <a:p>
            <a:pPr marL="1143000" lvl="5" indent="-1143000" algn="l" defTabSz="457200">
              <a:lnSpc>
                <a:spcPts val="10000"/>
              </a:lnSpc>
              <a:buFont typeface="Arial" panose="020B0604020202020204" pitchFamily="34" charset="0"/>
              <a:buChar char="•"/>
              <a:defRPr sz="7500" b="0">
                <a:latin typeface="Lato Regular"/>
                <a:ea typeface="Lato Regular"/>
                <a:cs typeface="Lato Regular"/>
                <a:sym typeface="Lato Regular"/>
              </a:defRPr>
            </a:pPr>
            <a:r>
              <a:rPr lang="en-US" dirty="0" smtClean="0"/>
              <a:t>W</a:t>
            </a:r>
            <a:r>
              <a:rPr dirty="0" smtClean="0"/>
              <a:t>ant</a:t>
            </a:r>
            <a:r>
              <a:rPr lang="en-US" dirty="0" smtClean="0"/>
              <a:t>ing</a:t>
            </a:r>
            <a:r>
              <a:rPr dirty="0" smtClean="0"/>
              <a:t> </a:t>
            </a:r>
            <a:r>
              <a:rPr dirty="0"/>
              <a:t>to fit </a:t>
            </a:r>
            <a:r>
              <a:rPr dirty="0" smtClean="0"/>
              <a:t>in</a:t>
            </a:r>
            <a:endParaRPr lang="en-US" dirty="0" smtClean="0"/>
          </a:p>
          <a:p>
            <a:pPr lvl="5" indent="0" algn="l" defTabSz="457200">
              <a:lnSpc>
                <a:spcPts val="10000"/>
              </a:lnSpc>
              <a:defRPr sz="7500" b="0">
                <a:latin typeface="Lato Regular"/>
                <a:ea typeface="Lato Regular"/>
                <a:cs typeface="Lato Regular"/>
                <a:sym typeface="Lato Regular"/>
              </a:defRPr>
            </a:pPr>
            <a:endParaRPr lang="en-US" dirty="0" smtClean="0"/>
          </a:p>
          <a:p>
            <a:pPr marL="1143000" lvl="5" indent="-1143000" algn="l" defTabSz="457200">
              <a:lnSpc>
                <a:spcPts val="10000"/>
              </a:lnSpc>
              <a:buFont typeface="Arial" panose="020B0604020202020204" pitchFamily="34" charset="0"/>
              <a:buChar char="•"/>
              <a:defRPr sz="7500" b="0">
                <a:latin typeface="Lato Regular"/>
                <a:ea typeface="Lato Regular"/>
                <a:cs typeface="Lato Regular"/>
                <a:sym typeface="Lato Regular"/>
              </a:defRPr>
            </a:pPr>
            <a:r>
              <a:rPr lang="en-US" dirty="0" smtClean="0"/>
              <a:t>Feeling </a:t>
            </a:r>
            <a:r>
              <a:rPr dirty="0" smtClean="0"/>
              <a:t>misunderstood</a:t>
            </a:r>
            <a:r>
              <a:rPr dirty="0"/>
              <a:t>, </a:t>
            </a:r>
            <a:endParaRPr lang="en-US" dirty="0"/>
          </a:p>
          <a:p>
            <a:pPr lvl="5" indent="0" algn="l" defTabSz="457200">
              <a:lnSpc>
                <a:spcPts val="10000"/>
              </a:lnSpc>
              <a:defRPr sz="7500" b="0">
                <a:latin typeface="Lato Regular"/>
                <a:ea typeface="Lato Regular"/>
                <a:cs typeface="Lato Regular"/>
                <a:sym typeface="Lato Regular"/>
              </a:defRPr>
            </a:pPr>
            <a:r>
              <a:rPr lang="en-US" dirty="0" smtClean="0"/>
              <a:t>			</a:t>
            </a:r>
            <a:r>
              <a:rPr dirty="0" smtClean="0"/>
              <a:t>insecure</a:t>
            </a:r>
            <a:r>
              <a:rPr dirty="0"/>
              <a:t>, and </a:t>
            </a:r>
            <a:r>
              <a:rPr dirty="0" smtClean="0"/>
              <a:t>lonely</a:t>
            </a:r>
            <a:endParaRPr dirty="0"/>
          </a:p>
        </p:txBody>
      </p:sp>
      <p:pic>
        <p:nvPicPr>
          <p:cNvPr id="2" name="Picture 1"/>
          <p:cNvPicPr>
            <a:picLocks noChangeAspect="1"/>
          </p:cNvPicPr>
          <p:nvPr/>
        </p:nvPicPr>
        <p:blipFill>
          <a:blip r:embed="rId4"/>
          <a:stretch>
            <a:fillRect/>
          </a:stretch>
        </p:blipFill>
        <p:spPr>
          <a:xfrm>
            <a:off x="14631263" y="2229727"/>
            <a:ext cx="8326228" cy="8326228"/>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129" name="shibigger.png" descr="shibigger.png"/>
          <p:cNvPicPr>
            <a:picLocks noChangeAspect="1"/>
          </p:cNvPicPr>
          <p:nvPr/>
        </p:nvPicPr>
        <p:blipFill>
          <a:blip r:embed="rId3">
            <a:extLst/>
          </a:blip>
          <a:stretch>
            <a:fillRect/>
          </a:stretch>
        </p:blipFill>
        <p:spPr>
          <a:xfrm>
            <a:off x="6718357" y="5034346"/>
            <a:ext cx="10502790" cy="3500931"/>
          </a:xfrm>
          <a:prstGeom prst="rect">
            <a:avLst/>
          </a:prstGeom>
          <a:ln w="12700">
            <a:miter lim="400000"/>
          </a:ln>
        </p:spPr>
      </p:pic>
      <p:sp>
        <p:nvSpPr>
          <p:cNvPr id="130"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1"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2"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3"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4"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5"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36" name="Kelly McCaughey"/>
          <p:cNvSpPr txBox="1"/>
          <p:nvPr/>
        </p:nvSpPr>
        <p:spPr>
          <a:xfrm>
            <a:off x="12312287" y="5034346"/>
            <a:ext cx="144334"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endParaRPr dirty="0"/>
          </a:p>
        </p:txBody>
      </p:sp>
      <p:sp>
        <p:nvSpPr>
          <p:cNvPr id="137" name="Community Engagement Manager…"/>
          <p:cNvSpPr txBox="1"/>
          <p:nvPr/>
        </p:nvSpPr>
        <p:spPr>
          <a:xfrm>
            <a:off x="12312286" y="6717498"/>
            <a:ext cx="144333" cy="91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5000" b="0">
                <a:latin typeface="Lato Light"/>
                <a:ea typeface="Lato Light"/>
                <a:cs typeface="Lato Light"/>
                <a:sym typeface="Lato Light"/>
              </a:defRPr>
            </a:pPr>
            <a:endParaRPr dirty="0"/>
          </a:p>
        </p:txBody>
      </p:sp>
      <p:sp>
        <p:nvSpPr>
          <p:cNvPr id="138" name="Jo Lembo"/>
          <p:cNvSpPr txBox="1"/>
          <p:nvPr/>
        </p:nvSpPr>
        <p:spPr>
          <a:xfrm>
            <a:off x="19545600" y="5282932"/>
            <a:ext cx="144334"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endParaRPr dirty="0"/>
          </a:p>
        </p:txBody>
      </p:sp>
      <p:sp>
        <p:nvSpPr>
          <p:cNvPr id="139" name="National Outreach Manager…"/>
          <p:cNvSpPr txBox="1"/>
          <p:nvPr/>
        </p:nvSpPr>
        <p:spPr>
          <a:xfrm>
            <a:off x="18491050" y="7134636"/>
            <a:ext cx="144334" cy="91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5000" b="0">
                <a:latin typeface="Lato Light"/>
                <a:ea typeface="Lato Light"/>
                <a:cs typeface="Lato Light"/>
                <a:sym typeface="Lato Light"/>
              </a:defRPr>
            </a:pPr>
            <a:endParaRPr dirty="0"/>
          </a:p>
        </p:txBody>
      </p:sp>
    </p:spTree>
    <p:extLst>
      <p:ext uri="{BB962C8B-B14F-4D97-AF65-F5344CB8AC3E}">
        <p14:creationId xmlns:p14="http://schemas.microsoft.com/office/powerpoint/2010/main" val="427765007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180"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181"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2"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3"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4"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5"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6"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187" name="Grooming Process: Grooming Period"/>
          <p:cNvSpPr txBox="1"/>
          <p:nvPr/>
        </p:nvSpPr>
        <p:spPr>
          <a:xfrm>
            <a:off x="692657" y="640353"/>
            <a:ext cx="13328969"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r>
              <a:rPr lang="en-US" dirty="0" smtClean="0"/>
              <a:t>The </a:t>
            </a:r>
            <a:r>
              <a:rPr dirty="0" smtClean="0"/>
              <a:t>Grooming Process</a:t>
            </a:r>
            <a:endParaRPr dirty="0"/>
          </a:p>
        </p:txBody>
      </p:sp>
      <p:sp>
        <p:nvSpPr>
          <p:cNvPr id="3" name="TextBox 2"/>
          <p:cNvSpPr txBox="1"/>
          <p:nvPr/>
        </p:nvSpPr>
        <p:spPr>
          <a:xfrm>
            <a:off x="1102658" y="2157348"/>
            <a:ext cx="21999389" cy="10116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lgn="l">
              <a:lnSpc>
                <a:spcPct val="150000"/>
              </a:lnSpc>
              <a:buFont typeface="Arial" panose="020B0604020202020204" pitchFamily="34" charset="0"/>
              <a:buChar char="•"/>
            </a:pPr>
            <a:r>
              <a:rPr lang="en-US" sz="7200" b="0" dirty="0" smtClean="0">
                <a:solidFill>
                  <a:schemeClr val="tx1"/>
                </a:solidFill>
                <a:latin typeface="Lato Regular"/>
              </a:rPr>
              <a:t>They take their time</a:t>
            </a:r>
          </a:p>
          <a:p>
            <a:pPr marL="457200" indent="-457200" algn="l">
              <a:lnSpc>
                <a:spcPct val="150000"/>
              </a:lnSpc>
              <a:buFont typeface="Arial" panose="020B0604020202020204" pitchFamily="34" charset="0"/>
              <a:buChar char="•"/>
            </a:pPr>
            <a:r>
              <a:rPr lang="en-US" sz="7200" b="0" dirty="0" smtClean="0">
                <a:solidFill>
                  <a:schemeClr val="tx1"/>
                </a:solidFill>
                <a:latin typeface="Lato Regular"/>
              </a:rPr>
              <a:t>They </a:t>
            </a:r>
            <a:r>
              <a:rPr lang="en-US" sz="7200" b="0" dirty="0">
                <a:solidFill>
                  <a:schemeClr val="tx1"/>
                </a:solidFill>
                <a:latin typeface="Lato Regular"/>
              </a:rPr>
              <a:t>seem like a </a:t>
            </a:r>
            <a:r>
              <a:rPr lang="en-US" sz="7200" b="0" dirty="0" smtClean="0">
                <a:solidFill>
                  <a:schemeClr val="tx1"/>
                </a:solidFill>
                <a:latin typeface="Lato Regular"/>
              </a:rPr>
              <a:t>friend</a:t>
            </a:r>
          </a:p>
          <a:p>
            <a:pPr marL="457200" indent="-457200" algn="l">
              <a:lnSpc>
                <a:spcPct val="150000"/>
              </a:lnSpc>
              <a:buFont typeface="Arial" panose="020B0604020202020204" pitchFamily="34" charset="0"/>
              <a:buChar char="•"/>
            </a:pPr>
            <a:r>
              <a:rPr lang="en-US" sz="7200" b="0" dirty="0" smtClean="0">
                <a:solidFill>
                  <a:schemeClr val="tx1"/>
                </a:solidFill>
                <a:latin typeface="Lato Regular"/>
              </a:rPr>
              <a:t>They </a:t>
            </a:r>
            <a:r>
              <a:rPr lang="en-US" sz="7200" b="0" dirty="0">
                <a:solidFill>
                  <a:schemeClr val="tx1"/>
                </a:solidFill>
                <a:latin typeface="Lato Regular"/>
              </a:rPr>
              <a:t>develop </a:t>
            </a:r>
            <a:r>
              <a:rPr lang="en-US" sz="7200" b="0" dirty="0" smtClean="0">
                <a:solidFill>
                  <a:schemeClr val="tx1"/>
                </a:solidFill>
                <a:latin typeface="Lato Regular"/>
              </a:rPr>
              <a:t>trust</a:t>
            </a:r>
          </a:p>
          <a:p>
            <a:pPr marL="457200" indent="-457200" algn="l">
              <a:lnSpc>
                <a:spcPct val="150000"/>
              </a:lnSpc>
              <a:buFont typeface="Arial" panose="020B0604020202020204" pitchFamily="34" charset="0"/>
              <a:buChar char="•"/>
            </a:pPr>
            <a:r>
              <a:rPr lang="en-US" sz="7200" b="0" dirty="0" smtClean="0">
                <a:solidFill>
                  <a:schemeClr val="tx1"/>
                </a:solidFill>
                <a:latin typeface="Lato Regular"/>
              </a:rPr>
              <a:t>They </a:t>
            </a:r>
            <a:r>
              <a:rPr lang="en-US" sz="7200" b="0" dirty="0">
                <a:solidFill>
                  <a:schemeClr val="tx1"/>
                </a:solidFill>
                <a:latin typeface="Lato Regular"/>
              </a:rPr>
              <a:t>share and keep </a:t>
            </a:r>
            <a:r>
              <a:rPr lang="en-US" sz="7200" b="0" dirty="0" smtClean="0">
                <a:solidFill>
                  <a:schemeClr val="tx1"/>
                </a:solidFill>
                <a:latin typeface="Lato Regular"/>
              </a:rPr>
              <a:t>secrets</a:t>
            </a:r>
          </a:p>
          <a:p>
            <a:pPr marL="457200" indent="-457200" algn="l">
              <a:lnSpc>
                <a:spcPct val="150000"/>
              </a:lnSpc>
              <a:buFont typeface="Arial" panose="020B0604020202020204" pitchFamily="34" charset="0"/>
              <a:buChar char="•"/>
            </a:pPr>
            <a:r>
              <a:rPr lang="en-US" sz="7200" b="0" dirty="0" smtClean="0">
                <a:solidFill>
                  <a:schemeClr val="tx1"/>
                </a:solidFill>
                <a:latin typeface="Lato Regular"/>
              </a:rPr>
              <a:t>They </a:t>
            </a:r>
            <a:r>
              <a:rPr lang="en-US" sz="7200" b="0" dirty="0">
                <a:solidFill>
                  <a:schemeClr val="tx1"/>
                </a:solidFill>
                <a:latin typeface="Lato Regular"/>
              </a:rPr>
              <a:t>push sexual </a:t>
            </a:r>
            <a:r>
              <a:rPr lang="en-US" sz="7200" b="0" dirty="0" smtClean="0">
                <a:solidFill>
                  <a:schemeClr val="tx1"/>
                </a:solidFill>
                <a:latin typeface="Lato Regular"/>
              </a:rPr>
              <a:t>boundaries</a:t>
            </a:r>
          </a:p>
          <a:p>
            <a:pPr marL="457200" indent="-457200" algn="l">
              <a:lnSpc>
                <a:spcPct val="150000"/>
              </a:lnSpc>
              <a:buFont typeface="Arial" panose="020B0604020202020204" pitchFamily="34" charset="0"/>
              <a:buChar char="•"/>
            </a:pPr>
            <a:r>
              <a:rPr lang="en-US" sz="7200" b="0" dirty="0" smtClean="0">
                <a:solidFill>
                  <a:schemeClr val="tx1"/>
                </a:solidFill>
                <a:latin typeface="Lato Regular"/>
              </a:rPr>
              <a:t>They </a:t>
            </a:r>
            <a:r>
              <a:rPr lang="en-US" sz="7200" b="0" dirty="0">
                <a:solidFill>
                  <a:schemeClr val="tx1"/>
                </a:solidFill>
                <a:latin typeface="Lato Regular"/>
              </a:rPr>
              <a:t>flip a switch</a:t>
            </a:r>
            <a:endParaRPr kumimoji="0" lang="en-US" sz="7200" b="0" i="0" u="none" strike="noStrike" cap="none" spc="0" normalizeH="0" baseline="0" dirty="0">
              <a:ln>
                <a:noFill/>
              </a:ln>
              <a:solidFill>
                <a:schemeClr val="tx1"/>
              </a:solidFill>
              <a:effectLst/>
              <a:uFillTx/>
              <a:latin typeface="Lato Regular"/>
              <a:sym typeface="Helvetica Neue"/>
            </a:endParaRPr>
          </a:p>
        </p:txBody>
      </p:sp>
      <p:pic>
        <p:nvPicPr>
          <p:cNvPr id="4" name="Picture 3"/>
          <p:cNvPicPr>
            <a:picLocks noChangeAspect="1"/>
          </p:cNvPicPr>
          <p:nvPr/>
        </p:nvPicPr>
        <p:blipFill rotWithShape="1">
          <a:blip r:embed="rId4"/>
          <a:srcRect l="5101" r="9134" b="12307"/>
          <a:stretch/>
        </p:blipFill>
        <p:spPr>
          <a:xfrm>
            <a:off x="14840837" y="2157348"/>
            <a:ext cx="6535271" cy="9020957"/>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247"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248"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49"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50"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51"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52"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53"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54" name="Sexting"/>
          <p:cNvSpPr txBox="1"/>
          <p:nvPr/>
        </p:nvSpPr>
        <p:spPr>
          <a:xfrm>
            <a:off x="943439" y="864103"/>
            <a:ext cx="4477386" cy="166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r>
              <a:rPr dirty="0"/>
              <a:t>Sexting</a:t>
            </a:r>
          </a:p>
        </p:txBody>
      </p:sp>
      <p:sp>
        <p:nvSpPr>
          <p:cNvPr id="255" name="•1 in 4 teens admit to sexting…"/>
          <p:cNvSpPr txBox="1"/>
          <p:nvPr/>
        </p:nvSpPr>
        <p:spPr>
          <a:xfrm>
            <a:off x="943439" y="2694736"/>
            <a:ext cx="12114385" cy="129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just" defTabSz="457200">
              <a:lnSpc>
                <a:spcPct val="90000"/>
              </a:lnSpc>
              <a:defRPr sz="5000" b="0">
                <a:latin typeface="Lato Regular"/>
                <a:ea typeface="Lato Regular"/>
                <a:cs typeface="Lato Regular"/>
                <a:sym typeface="Lato Regular"/>
              </a:defRPr>
            </a:pPr>
            <a:r>
              <a:rPr sz="4200" dirty="0" smtClean="0"/>
              <a:t>•1 </a:t>
            </a:r>
            <a:r>
              <a:rPr sz="4200" dirty="0"/>
              <a:t>in 4 teens </a:t>
            </a:r>
            <a:r>
              <a:rPr sz="4200" i="1" dirty="0"/>
              <a:t>admit</a:t>
            </a:r>
            <a:r>
              <a:rPr sz="4200" dirty="0"/>
              <a:t> to </a:t>
            </a:r>
            <a:r>
              <a:rPr sz="4200" dirty="0" smtClean="0"/>
              <a:t>sexting</a:t>
            </a:r>
            <a:endParaRPr lang="en-US" sz="4200" dirty="0" smtClean="0"/>
          </a:p>
          <a:p>
            <a:pPr algn="just" defTabSz="457200">
              <a:lnSpc>
                <a:spcPct val="90000"/>
              </a:lnSpc>
              <a:defRPr sz="5000" b="0">
                <a:latin typeface="Lato Regular"/>
                <a:ea typeface="Lato Regular"/>
                <a:cs typeface="Lato Regular"/>
                <a:sym typeface="Lato Regular"/>
              </a:defRPr>
            </a:pPr>
            <a:endParaRPr sz="4200" dirty="0"/>
          </a:p>
          <a:p>
            <a:pPr algn="just" defTabSz="457200">
              <a:lnSpc>
                <a:spcPct val="90000"/>
              </a:lnSpc>
              <a:defRPr sz="5000" b="0">
                <a:latin typeface="Lato Regular"/>
                <a:ea typeface="Lato Regular"/>
                <a:cs typeface="Lato Regular"/>
                <a:sym typeface="Lato Regular"/>
              </a:defRPr>
            </a:pPr>
            <a:r>
              <a:rPr sz="4200" dirty="0"/>
              <a:t>•Sexting has been normalized in modern </a:t>
            </a:r>
            <a:r>
              <a:rPr lang="en-US" sz="4200" dirty="0" smtClean="0"/>
              <a:t>youth</a:t>
            </a:r>
            <a:r>
              <a:rPr sz="4200" dirty="0" smtClean="0"/>
              <a:t> culture</a:t>
            </a:r>
            <a:endParaRPr lang="en-US" sz="4200" dirty="0" smtClean="0"/>
          </a:p>
          <a:p>
            <a:pPr algn="just" defTabSz="457200">
              <a:lnSpc>
                <a:spcPct val="90000"/>
              </a:lnSpc>
              <a:defRPr sz="5000" b="0">
                <a:latin typeface="Lato Regular"/>
                <a:ea typeface="Lato Regular"/>
                <a:cs typeface="Lato Regular"/>
                <a:sym typeface="Lato Regular"/>
              </a:defRPr>
            </a:pPr>
            <a:endParaRPr sz="4200" dirty="0"/>
          </a:p>
          <a:p>
            <a:pPr algn="just" defTabSz="457200">
              <a:lnSpc>
                <a:spcPct val="90000"/>
              </a:lnSpc>
              <a:defRPr sz="5000" b="0">
                <a:latin typeface="Lato Regular"/>
                <a:ea typeface="Lato Regular"/>
                <a:cs typeface="Lato Regular"/>
                <a:sym typeface="Lato Regular"/>
              </a:defRPr>
            </a:pPr>
            <a:r>
              <a:rPr sz="4200" dirty="0"/>
              <a:t>•How is this harmful to </a:t>
            </a:r>
            <a:r>
              <a:rPr lang="en-US" sz="4200" dirty="0" smtClean="0"/>
              <a:t>young people</a:t>
            </a:r>
            <a:r>
              <a:rPr sz="4200" dirty="0" smtClean="0"/>
              <a:t>?</a:t>
            </a:r>
            <a:endParaRPr lang="en-US" sz="4200" dirty="0" smtClean="0"/>
          </a:p>
          <a:p>
            <a:pPr algn="just" defTabSz="457200">
              <a:lnSpc>
                <a:spcPct val="90000"/>
              </a:lnSpc>
              <a:defRPr sz="5000" b="0">
                <a:latin typeface="Lato Regular"/>
                <a:ea typeface="Lato Regular"/>
                <a:cs typeface="Lato Regular"/>
                <a:sym typeface="Lato Regular"/>
              </a:defRPr>
            </a:pPr>
            <a:endParaRPr sz="4200" dirty="0"/>
          </a:p>
          <a:p>
            <a:pPr lvl="3" algn="just" defTabSz="457200">
              <a:lnSpc>
                <a:spcPct val="90000"/>
              </a:lnSpc>
              <a:defRPr sz="5000" b="0">
                <a:latin typeface="Lato Regular"/>
                <a:ea typeface="Lato Regular"/>
                <a:cs typeface="Lato Regular"/>
                <a:sym typeface="Lato Regular"/>
              </a:defRPr>
            </a:pPr>
            <a:r>
              <a:rPr sz="4200" dirty="0"/>
              <a:t>•It is illegal for a minor to </a:t>
            </a:r>
            <a:r>
              <a:rPr sz="4200" dirty="0" smtClean="0"/>
              <a:t>sext—</a:t>
            </a:r>
            <a:r>
              <a:rPr lang="en-US" sz="4200" dirty="0" smtClean="0"/>
              <a:t>you</a:t>
            </a:r>
            <a:r>
              <a:rPr sz="4200" dirty="0" smtClean="0"/>
              <a:t> </a:t>
            </a:r>
            <a:r>
              <a:rPr lang="en-US" sz="4200" dirty="0" smtClean="0"/>
              <a:t>					</a:t>
            </a:r>
            <a:r>
              <a:rPr sz="4200" dirty="0" smtClean="0"/>
              <a:t>can </a:t>
            </a:r>
            <a:r>
              <a:rPr sz="4200" dirty="0"/>
              <a:t>be arrested</a:t>
            </a:r>
            <a:r>
              <a:rPr sz="4200" dirty="0" smtClean="0"/>
              <a:t>!</a:t>
            </a:r>
            <a:endParaRPr lang="en-US" sz="4200" dirty="0" smtClean="0"/>
          </a:p>
          <a:p>
            <a:pPr lvl="3" algn="just" defTabSz="457200">
              <a:lnSpc>
                <a:spcPct val="90000"/>
              </a:lnSpc>
              <a:defRPr sz="5000" b="0">
                <a:latin typeface="Lato Regular"/>
                <a:ea typeface="Lato Regular"/>
                <a:cs typeface="Lato Regular"/>
                <a:sym typeface="Lato Regular"/>
              </a:defRPr>
            </a:pPr>
            <a:endParaRPr sz="4200" dirty="0"/>
          </a:p>
          <a:p>
            <a:pPr lvl="3" algn="just" defTabSz="457200">
              <a:lnSpc>
                <a:spcPct val="90000"/>
              </a:lnSpc>
              <a:defRPr sz="5000" b="0">
                <a:latin typeface="Lato Regular"/>
                <a:ea typeface="Lato Regular"/>
                <a:cs typeface="Lato Regular"/>
                <a:sym typeface="Lato Regular"/>
              </a:defRPr>
            </a:pPr>
            <a:r>
              <a:rPr sz="4200" dirty="0"/>
              <a:t>•Pictures can be saved and shared with </a:t>
            </a:r>
            <a:r>
              <a:rPr lang="en-US" sz="4200" dirty="0" smtClean="0"/>
              <a:t>		</a:t>
            </a:r>
            <a:r>
              <a:rPr sz="4200" dirty="0" smtClean="0"/>
              <a:t>others</a:t>
            </a:r>
            <a:r>
              <a:rPr lang="en-US" sz="4200" dirty="0" smtClean="0"/>
              <a:t>—sometimes as “revenge porn”</a:t>
            </a:r>
          </a:p>
          <a:p>
            <a:pPr lvl="3" algn="just" defTabSz="457200">
              <a:lnSpc>
                <a:spcPct val="90000"/>
              </a:lnSpc>
              <a:defRPr sz="5000" b="0">
                <a:latin typeface="Lato Regular"/>
                <a:ea typeface="Lato Regular"/>
                <a:cs typeface="Lato Regular"/>
                <a:sym typeface="Lato Regular"/>
              </a:defRPr>
            </a:pPr>
            <a:endParaRPr sz="4200" dirty="0"/>
          </a:p>
          <a:p>
            <a:pPr lvl="3" algn="just" defTabSz="457200">
              <a:lnSpc>
                <a:spcPct val="90000"/>
              </a:lnSpc>
              <a:defRPr sz="5000" b="0">
                <a:latin typeface="Lato Regular"/>
                <a:ea typeface="Lato Regular"/>
                <a:cs typeface="Lato Regular"/>
                <a:sym typeface="Lato Regular"/>
              </a:defRPr>
            </a:pPr>
            <a:r>
              <a:rPr sz="4200" dirty="0" smtClean="0"/>
              <a:t>•</a:t>
            </a:r>
            <a:r>
              <a:rPr lang="en-US" sz="4200" dirty="0" smtClean="0"/>
              <a:t>Predators</a:t>
            </a:r>
            <a:r>
              <a:rPr sz="4200" dirty="0" smtClean="0"/>
              <a:t> </a:t>
            </a:r>
            <a:r>
              <a:rPr sz="4200" dirty="0"/>
              <a:t>can use sexts to groom, </a:t>
            </a:r>
            <a:r>
              <a:rPr lang="en-US" sz="4200" dirty="0" smtClean="0"/>
              <a:t>					</a:t>
            </a:r>
            <a:r>
              <a:rPr sz="4200" dirty="0" smtClean="0"/>
              <a:t>intimidate</a:t>
            </a:r>
            <a:r>
              <a:rPr sz="4200" dirty="0"/>
              <a:t>, or “</a:t>
            </a:r>
            <a:r>
              <a:rPr sz="4200" dirty="0" err="1"/>
              <a:t>sextort</a:t>
            </a:r>
            <a:r>
              <a:rPr sz="4200" dirty="0"/>
              <a:t>” youth</a:t>
            </a:r>
          </a:p>
          <a:p>
            <a:pPr algn="just" defTabSz="457200">
              <a:lnSpc>
                <a:spcPct val="90000"/>
              </a:lnSpc>
              <a:defRPr sz="5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ts val="10000"/>
              </a:lnSpc>
              <a:defRPr sz="7500" b="0">
                <a:latin typeface="Lato Regular"/>
                <a:ea typeface="Lato Regular"/>
                <a:cs typeface="Lato Regular"/>
                <a:sym typeface="Lato Regular"/>
              </a:defRPr>
            </a:pPr>
            <a:endParaRPr sz="1200" dirty="0"/>
          </a:p>
        </p:txBody>
      </p:sp>
      <p:pic>
        <p:nvPicPr>
          <p:cNvPr id="256" name="Image" descr="Image"/>
          <p:cNvPicPr>
            <a:picLocks noChangeAspect="1"/>
          </p:cNvPicPr>
          <p:nvPr/>
        </p:nvPicPr>
        <p:blipFill rotWithShape="1">
          <a:blip r:embed="rId4">
            <a:extLst/>
          </a:blip>
          <a:srcRect t="17113" r="980" b="49257"/>
          <a:stretch/>
        </p:blipFill>
        <p:spPr>
          <a:xfrm>
            <a:off x="15526814" y="2336903"/>
            <a:ext cx="7512254" cy="3600450"/>
          </a:xfrm>
          <a:prstGeom prst="rect">
            <a:avLst/>
          </a:prstGeom>
          <a:ln w="12700">
            <a:miter lim="400000"/>
          </a:ln>
        </p:spPr>
      </p:pic>
      <p:pic>
        <p:nvPicPr>
          <p:cNvPr id="2" name="Picture 1"/>
          <p:cNvPicPr>
            <a:picLocks noChangeAspect="1"/>
          </p:cNvPicPr>
          <p:nvPr/>
        </p:nvPicPr>
        <p:blipFill rotWithShape="1">
          <a:blip r:embed="rId5"/>
          <a:srcRect l="-565" t="20592" r="1480" b="49516"/>
          <a:stretch/>
        </p:blipFill>
        <p:spPr>
          <a:xfrm>
            <a:off x="14077244" y="6837630"/>
            <a:ext cx="7512254" cy="3985930"/>
          </a:xfrm>
          <a:prstGeom prst="rect">
            <a:avLst/>
          </a:prstGeom>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sp>
        <p:nvSpPr>
          <p:cNvPr id="259"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60"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61"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62"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63"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64"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265" name="Sextortion"/>
          <p:cNvSpPr txBox="1"/>
          <p:nvPr/>
        </p:nvSpPr>
        <p:spPr>
          <a:xfrm>
            <a:off x="1006232" y="864103"/>
            <a:ext cx="6238876" cy="166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b="0">
                <a:latin typeface="Lato Black"/>
                <a:ea typeface="Lato Black"/>
                <a:cs typeface="Lato Black"/>
                <a:sym typeface="Lato Black"/>
              </a:defRPr>
            </a:lvl1pPr>
          </a:lstStyle>
          <a:p>
            <a:r>
              <a:t>Sextortion</a:t>
            </a:r>
          </a:p>
        </p:txBody>
      </p:sp>
      <p:sp>
        <p:nvSpPr>
          <p:cNvPr id="266" name="•According to NCMEC, people engaged in sextortion typically wanted to:…"/>
          <p:cNvSpPr txBox="1"/>
          <p:nvPr/>
        </p:nvSpPr>
        <p:spPr>
          <a:xfrm>
            <a:off x="1008905" y="2519517"/>
            <a:ext cx="8119739" cy="11902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457200">
              <a:lnSpc>
                <a:spcPct val="90000"/>
              </a:lnSpc>
              <a:defRPr sz="5000" b="0">
                <a:latin typeface="Lato Regular"/>
                <a:ea typeface="Lato Regular"/>
                <a:cs typeface="Lato Regular"/>
                <a:sym typeface="Lato Regular"/>
              </a:defRPr>
            </a:pPr>
            <a:r>
              <a:rPr sz="4800" dirty="0"/>
              <a:t>•According to NCMEC, people engaged in sextortion typically wanted to</a:t>
            </a:r>
            <a:r>
              <a:rPr sz="4800" dirty="0" smtClean="0"/>
              <a:t>:</a:t>
            </a:r>
            <a:endParaRPr lang="en-US" sz="4800" dirty="0" smtClean="0"/>
          </a:p>
          <a:p>
            <a:pPr algn="l" defTabSz="457200">
              <a:lnSpc>
                <a:spcPct val="90000"/>
              </a:lnSpc>
              <a:defRPr sz="5000" b="0">
                <a:latin typeface="Lato Regular"/>
                <a:ea typeface="Lato Regular"/>
                <a:cs typeface="Lato Regular"/>
                <a:sym typeface="Lato Regular"/>
              </a:defRPr>
            </a:pPr>
            <a:endParaRPr sz="4800" dirty="0"/>
          </a:p>
          <a:p>
            <a:pPr algn="l" defTabSz="457200">
              <a:lnSpc>
                <a:spcPct val="90000"/>
              </a:lnSpc>
              <a:defRPr sz="5000" b="0">
                <a:latin typeface="Lato Regular"/>
                <a:ea typeface="Lato Regular"/>
                <a:cs typeface="Lato Regular"/>
                <a:sym typeface="Lato Regular"/>
              </a:defRPr>
            </a:pPr>
            <a:r>
              <a:rPr lang="en-US" sz="4800" dirty="0" smtClean="0"/>
              <a:t>	</a:t>
            </a:r>
            <a:r>
              <a:rPr sz="4800" dirty="0" smtClean="0"/>
              <a:t>•</a:t>
            </a:r>
            <a:r>
              <a:rPr sz="4800" dirty="0"/>
              <a:t>Acquire more and more </a:t>
            </a:r>
            <a:r>
              <a:rPr lang="en-US" sz="4800" dirty="0" smtClean="0"/>
              <a:t>	</a:t>
            </a:r>
            <a:r>
              <a:rPr sz="4800" dirty="0" smtClean="0"/>
              <a:t>explicit </a:t>
            </a:r>
            <a:r>
              <a:rPr sz="4800" dirty="0"/>
              <a:t>material from the </a:t>
            </a:r>
            <a:r>
              <a:rPr lang="en-US" sz="4800" dirty="0" smtClean="0"/>
              <a:t>	victim</a:t>
            </a:r>
          </a:p>
          <a:p>
            <a:pPr algn="l" defTabSz="457200">
              <a:lnSpc>
                <a:spcPct val="90000"/>
              </a:lnSpc>
              <a:defRPr sz="5000" b="0">
                <a:latin typeface="Lato Regular"/>
                <a:ea typeface="Lato Regular"/>
                <a:cs typeface="Lato Regular"/>
                <a:sym typeface="Lato Regular"/>
              </a:defRPr>
            </a:pPr>
            <a:endParaRPr sz="4800" dirty="0"/>
          </a:p>
          <a:p>
            <a:pPr algn="l" defTabSz="457200">
              <a:lnSpc>
                <a:spcPct val="90000"/>
              </a:lnSpc>
              <a:defRPr sz="5000" b="0">
                <a:latin typeface="Lato Regular"/>
                <a:ea typeface="Lato Regular"/>
                <a:cs typeface="Lato Regular"/>
                <a:sym typeface="Lato Regular"/>
              </a:defRPr>
            </a:pPr>
            <a:r>
              <a:rPr lang="en-US" sz="4800" dirty="0" smtClean="0"/>
              <a:t>	</a:t>
            </a:r>
            <a:r>
              <a:rPr sz="4800" dirty="0" smtClean="0"/>
              <a:t>•</a:t>
            </a:r>
            <a:r>
              <a:rPr sz="4800" dirty="0"/>
              <a:t>Get money or goods from </a:t>
            </a:r>
            <a:r>
              <a:rPr lang="en-US" sz="4800" dirty="0" smtClean="0"/>
              <a:t>	</a:t>
            </a:r>
            <a:r>
              <a:rPr sz="4800" dirty="0" smtClean="0"/>
              <a:t>the </a:t>
            </a:r>
            <a:r>
              <a:rPr lang="en-US" sz="4800" dirty="0" smtClean="0"/>
              <a:t>victim</a:t>
            </a:r>
          </a:p>
          <a:p>
            <a:pPr algn="l" defTabSz="457200">
              <a:lnSpc>
                <a:spcPct val="90000"/>
              </a:lnSpc>
              <a:defRPr sz="5000" b="0">
                <a:latin typeface="Lato Regular"/>
                <a:ea typeface="Lato Regular"/>
                <a:cs typeface="Lato Regular"/>
                <a:sym typeface="Lato Regular"/>
              </a:defRPr>
            </a:pPr>
            <a:endParaRPr sz="4800" dirty="0"/>
          </a:p>
          <a:p>
            <a:pPr algn="l" defTabSz="457200">
              <a:lnSpc>
                <a:spcPct val="90000"/>
              </a:lnSpc>
              <a:defRPr sz="5000" b="0">
                <a:latin typeface="Lato Regular"/>
                <a:ea typeface="Lato Regular"/>
                <a:cs typeface="Lato Regular"/>
                <a:sym typeface="Lato Regular"/>
              </a:defRPr>
            </a:pPr>
            <a:r>
              <a:rPr lang="en-US" sz="4800" dirty="0" smtClean="0"/>
              <a:t>	</a:t>
            </a:r>
            <a:r>
              <a:rPr sz="4800" dirty="0" smtClean="0"/>
              <a:t>•</a:t>
            </a:r>
            <a:r>
              <a:rPr sz="4800" dirty="0"/>
              <a:t>To meet in person and </a:t>
            </a:r>
            <a:r>
              <a:rPr lang="en-US" sz="4800" dirty="0" smtClean="0"/>
              <a:t>	</a:t>
            </a:r>
            <a:r>
              <a:rPr sz="4800" dirty="0" smtClean="0"/>
              <a:t>engage </a:t>
            </a:r>
            <a:r>
              <a:rPr sz="4800" dirty="0"/>
              <a:t>in sex with the </a:t>
            </a:r>
            <a:r>
              <a:rPr lang="en-US" sz="4800" dirty="0" smtClean="0"/>
              <a:t>	victim</a:t>
            </a:r>
          </a:p>
          <a:p>
            <a:pPr algn="l" defTabSz="457200">
              <a:lnSpc>
                <a:spcPct val="90000"/>
              </a:lnSpc>
              <a:defRPr sz="5000" b="0">
                <a:latin typeface="Lato Regular"/>
                <a:ea typeface="Lato Regular"/>
                <a:cs typeface="Lato Regular"/>
                <a:sym typeface="Lato Regular"/>
              </a:defRPr>
            </a:pPr>
            <a:endParaRPr lang="en-US" dirty="0"/>
          </a:p>
          <a:p>
            <a:pPr algn="l" defTabSz="457200">
              <a:lnSpc>
                <a:spcPct val="90000"/>
              </a:lnSpc>
              <a:defRPr sz="5000" b="0">
                <a:latin typeface="Lato Regular"/>
                <a:ea typeface="Lato Regular"/>
                <a:cs typeface="Lato Regular"/>
                <a:sym typeface="Lato Regular"/>
              </a:defRPr>
            </a:pPr>
            <a:endParaRPr dirty="0"/>
          </a:p>
          <a:p>
            <a:pPr algn="just" defTabSz="457200">
              <a:lnSpc>
                <a:spcPct val="90000"/>
              </a:lnSpc>
              <a:defRPr sz="5500" b="0">
                <a:latin typeface="Lato Regular"/>
                <a:ea typeface="Lato Regular"/>
                <a:cs typeface="Lato Regular"/>
                <a:sym typeface="Lato Regular"/>
              </a:defRPr>
            </a:pPr>
            <a:endParaRPr dirty="0"/>
          </a:p>
        </p:txBody>
      </p:sp>
      <p:pic>
        <p:nvPicPr>
          <p:cNvPr id="4" name="Can You See Me_ [Online Child Exploitation - Video Games - UK] Fu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75110" y="7089434"/>
            <a:ext cx="10810814" cy="6081083"/>
          </a:xfrm>
          <a:prstGeom prst="rect">
            <a:avLst/>
          </a:prstGeom>
        </p:spPr>
      </p:pic>
      <p:pic>
        <p:nvPicPr>
          <p:cNvPr id="5" name="et5jMaNxn0Y"/>
          <p:cNvPicPr>
            <a:picLocks noRot="1" noChangeAspect="1"/>
          </p:cNvPicPr>
          <p:nvPr>
            <a:videoFile r:link="rId3"/>
          </p:nvPr>
        </p:nvPicPr>
        <p:blipFill>
          <a:blip r:embed="rId7"/>
          <a:stretch>
            <a:fillRect/>
          </a:stretch>
        </p:blipFill>
        <p:spPr>
          <a:xfrm>
            <a:off x="9555424" y="656353"/>
            <a:ext cx="10945707" cy="615696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12F"/>
        </a:solidFill>
        <a:effectLst/>
      </p:bgPr>
    </p:bg>
    <p:spTree>
      <p:nvGrpSpPr>
        <p:cNvPr id="1" name=""/>
        <p:cNvGrpSpPr/>
        <p:nvPr/>
      </p:nvGrpSpPr>
      <p:grpSpPr>
        <a:xfrm>
          <a:off x="0" y="0"/>
          <a:ext cx="0" cy="0"/>
          <a:chOff x="0" y="0"/>
          <a:chExt cx="0" cy="0"/>
        </a:xfrm>
      </p:grpSpPr>
      <p:pic>
        <p:nvPicPr>
          <p:cNvPr id="301" name="shibigger.png" descr="shibigger.png"/>
          <p:cNvPicPr>
            <a:picLocks noChangeAspect="1"/>
          </p:cNvPicPr>
          <p:nvPr/>
        </p:nvPicPr>
        <p:blipFill>
          <a:blip r:embed="rId3">
            <a:extLst/>
          </a:blip>
          <a:stretch>
            <a:fillRect/>
          </a:stretch>
        </p:blipFill>
        <p:spPr>
          <a:xfrm>
            <a:off x="17857466" y="10823560"/>
            <a:ext cx="5867401" cy="1955801"/>
          </a:xfrm>
          <a:prstGeom prst="rect">
            <a:avLst/>
          </a:prstGeom>
          <a:ln w="12700">
            <a:miter lim="400000"/>
          </a:ln>
        </p:spPr>
      </p:pic>
      <p:sp>
        <p:nvSpPr>
          <p:cNvPr id="302" name="Line"/>
          <p:cNvSpPr/>
          <p:nvPr/>
        </p:nvSpPr>
        <p:spPr>
          <a:xfrm flipH="1" flipV="1">
            <a:off x="-756913" y="11283355"/>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03" name="Line"/>
          <p:cNvSpPr/>
          <p:nvPr/>
        </p:nvSpPr>
        <p:spPr>
          <a:xfrm flipH="1" flipV="1">
            <a:off x="-330133" y="10892198"/>
            <a:ext cx="2899140" cy="3774324"/>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04" name="Line"/>
          <p:cNvSpPr/>
          <p:nvPr/>
        </p:nvSpPr>
        <p:spPr>
          <a:xfrm flipH="1" flipV="1">
            <a:off x="-92128" y="10242167"/>
            <a:ext cx="2899140" cy="3774324"/>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05" name="Line"/>
          <p:cNvSpPr/>
          <p:nvPr/>
        </p:nvSpPr>
        <p:spPr>
          <a:xfrm flipH="1" flipV="1">
            <a:off x="21589498" y="-189620"/>
            <a:ext cx="2899140" cy="3774323"/>
          </a:xfrm>
          <a:prstGeom prst="line">
            <a:avLst/>
          </a:prstGeom>
          <a:ln w="127000">
            <a:solidFill>
              <a:srgbClr val="7DC8D1"/>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06" name="Line"/>
          <p:cNvSpPr/>
          <p:nvPr/>
        </p:nvSpPr>
        <p:spPr>
          <a:xfrm flipH="1" flipV="1">
            <a:off x="22016278" y="-580777"/>
            <a:ext cx="2899140" cy="3774323"/>
          </a:xfrm>
          <a:prstGeom prst="line">
            <a:avLst/>
          </a:prstGeom>
          <a:ln w="127000">
            <a:solidFill>
              <a:srgbClr val="FDCE4B"/>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07" name="Line"/>
          <p:cNvSpPr/>
          <p:nvPr/>
        </p:nvSpPr>
        <p:spPr>
          <a:xfrm flipH="1" flipV="1">
            <a:off x="22254284" y="-1230809"/>
            <a:ext cx="2899140" cy="3774324"/>
          </a:xfrm>
          <a:prstGeom prst="line">
            <a:avLst/>
          </a:prstGeom>
          <a:ln w="127000">
            <a:solidFill>
              <a:srgbClr val="C22D25"/>
            </a:solidFill>
            <a:miter lim="400000"/>
          </a:ln>
        </p:spPr>
        <p:txBody>
          <a:bodyPr lIns="71437" tIns="71437" rIns="71437" bIns="71437" anchor="ctr"/>
          <a:lstStyle/>
          <a:p>
            <a:pPr>
              <a:defRPr sz="3000" b="0">
                <a:latin typeface="+mn-lt"/>
                <a:ea typeface="+mn-ea"/>
                <a:cs typeface="+mn-cs"/>
                <a:sym typeface="Helvetica Neue Medium"/>
              </a:defRPr>
            </a:pPr>
            <a:endParaRPr/>
          </a:p>
        </p:txBody>
      </p:sp>
      <p:sp>
        <p:nvSpPr>
          <p:cNvPr id="308" name="Warning Signs (Primary)"/>
          <p:cNvSpPr txBox="1"/>
          <p:nvPr/>
        </p:nvSpPr>
        <p:spPr>
          <a:xfrm>
            <a:off x="640951" y="864103"/>
            <a:ext cx="13888721" cy="166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10000" b="0">
                <a:latin typeface="Lato Black"/>
                <a:ea typeface="Lato Black"/>
                <a:cs typeface="Lato Black"/>
                <a:sym typeface="Lato Black"/>
              </a:defRPr>
            </a:pPr>
            <a:r>
              <a:t>Warning Signs (Primary)</a:t>
            </a:r>
            <a:r>
              <a:rPr sz="1200" b="1">
                <a:latin typeface="Times"/>
                <a:ea typeface="Times"/>
                <a:cs typeface="Times"/>
                <a:sym typeface="Times"/>
              </a:rPr>
              <a:t> </a:t>
            </a:r>
          </a:p>
        </p:txBody>
      </p:sp>
      <p:sp>
        <p:nvSpPr>
          <p:cNvPr id="309" name="•If they become obsessed about online activity…"/>
          <p:cNvSpPr txBox="1"/>
          <p:nvPr/>
        </p:nvSpPr>
        <p:spPr>
          <a:xfrm>
            <a:off x="692657" y="3627169"/>
            <a:ext cx="23503118" cy="11883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just" defTabSz="457200">
              <a:lnSpc>
                <a:spcPct val="90000"/>
              </a:lnSpc>
              <a:defRPr sz="5000" b="0">
                <a:latin typeface="Lato Regular"/>
                <a:ea typeface="Lato Regular"/>
                <a:cs typeface="Lato Regular"/>
                <a:sym typeface="Lato Regular"/>
              </a:defRPr>
            </a:pPr>
            <a:r>
              <a:rPr dirty="0" smtClean="0"/>
              <a:t>•</a:t>
            </a:r>
            <a:r>
              <a:rPr lang="en-US" dirty="0" smtClean="0"/>
              <a:t> </a:t>
            </a:r>
            <a:r>
              <a:rPr dirty="0" smtClean="0"/>
              <a:t>If </a:t>
            </a:r>
            <a:r>
              <a:rPr dirty="0"/>
              <a:t>they become </a:t>
            </a:r>
            <a:r>
              <a:rPr lang="en-US" dirty="0" smtClean="0"/>
              <a:t>overly </a:t>
            </a:r>
            <a:r>
              <a:rPr dirty="0" smtClean="0"/>
              <a:t>obsessed </a:t>
            </a:r>
            <a:r>
              <a:rPr lang="en-US" dirty="0" smtClean="0"/>
              <a:t>with</a:t>
            </a:r>
            <a:r>
              <a:rPr dirty="0" smtClean="0"/>
              <a:t> </a:t>
            </a:r>
            <a:r>
              <a:rPr dirty="0"/>
              <a:t>online </a:t>
            </a:r>
            <a:r>
              <a:rPr dirty="0" smtClean="0"/>
              <a:t>activity</a:t>
            </a:r>
            <a:endParaRPr lang="en-US" dirty="0" smtClean="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r>
              <a:rPr dirty="0" smtClean="0"/>
              <a:t>•</a:t>
            </a:r>
            <a:r>
              <a:rPr lang="en-US" dirty="0" smtClean="0"/>
              <a:t> </a:t>
            </a:r>
            <a:r>
              <a:rPr dirty="0" smtClean="0"/>
              <a:t>If </a:t>
            </a:r>
            <a:r>
              <a:rPr dirty="0"/>
              <a:t>they withdraw from family or </a:t>
            </a:r>
            <a:r>
              <a:rPr dirty="0" smtClean="0"/>
              <a:t>friends</a:t>
            </a:r>
            <a:endParaRPr lang="en-US" dirty="0" smtClean="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r>
              <a:rPr dirty="0" smtClean="0"/>
              <a:t>•</a:t>
            </a:r>
            <a:r>
              <a:rPr lang="en-US" dirty="0" smtClean="0"/>
              <a:t> </a:t>
            </a:r>
            <a:r>
              <a:rPr dirty="0" smtClean="0"/>
              <a:t>If th</a:t>
            </a:r>
            <a:r>
              <a:rPr lang="en-US" dirty="0" smtClean="0"/>
              <a:t>ey hide their screen when you get near them</a:t>
            </a:r>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r>
              <a:rPr dirty="0" smtClean="0"/>
              <a:t>•</a:t>
            </a:r>
            <a:r>
              <a:rPr lang="en-US" dirty="0" smtClean="0"/>
              <a:t> </a:t>
            </a:r>
            <a:r>
              <a:rPr dirty="0" smtClean="0"/>
              <a:t>If </a:t>
            </a:r>
            <a:r>
              <a:rPr dirty="0"/>
              <a:t>they get </a:t>
            </a:r>
            <a:r>
              <a:rPr lang="en-US" dirty="0" smtClean="0"/>
              <a:t>unreasonably </a:t>
            </a:r>
            <a:r>
              <a:rPr dirty="0" smtClean="0"/>
              <a:t>upset </a:t>
            </a:r>
            <a:r>
              <a:rPr dirty="0"/>
              <a:t>when they can’t be </a:t>
            </a:r>
            <a:r>
              <a:rPr dirty="0" smtClean="0"/>
              <a:t>online</a:t>
            </a:r>
            <a:endParaRPr lang="en-US" dirty="0" smtClean="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r>
              <a:rPr dirty="0" smtClean="0"/>
              <a:t>•</a:t>
            </a:r>
            <a:r>
              <a:rPr lang="en-US" dirty="0" smtClean="0"/>
              <a:t> </a:t>
            </a:r>
            <a:r>
              <a:rPr dirty="0" smtClean="0"/>
              <a:t>If </a:t>
            </a:r>
            <a:r>
              <a:rPr dirty="0"/>
              <a:t>they receive phone calls or gifts from </a:t>
            </a:r>
            <a:r>
              <a:rPr lang="en-US" dirty="0" smtClean="0"/>
              <a:t>someone that no one</a:t>
            </a:r>
            <a:r>
              <a:rPr dirty="0" smtClean="0"/>
              <a:t> </a:t>
            </a:r>
            <a:r>
              <a:rPr lang="en-US" dirty="0" smtClean="0"/>
              <a:t>else </a:t>
            </a:r>
            <a:r>
              <a:rPr dirty="0" smtClean="0"/>
              <a:t>know</a:t>
            </a:r>
            <a:r>
              <a:rPr lang="en-US" dirty="0" smtClean="0"/>
              <a:t>s</a:t>
            </a: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000" b="0">
                <a:latin typeface="Lato Regular"/>
                <a:ea typeface="Lato Regular"/>
                <a:cs typeface="Lato Regular"/>
                <a:sym typeface="Lato Regular"/>
              </a:defRPr>
            </a:pPr>
            <a:endParaRPr dirty="0"/>
          </a:p>
          <a:p>
            <a:pPr algn="just" defTabSz="457200">
              <a:lnSpc>
                <a:spcPct val="90000"/>
              </a:lnSpc>
              <a:defRPr sz="5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ct val="90000"/>
              </a:lnSpc>
              <a:defRPr sz="7500" b="0">
                <a:latin typeface="Lato Regular"/>
                <a:ea typeface="Lato Regular"/>
                <a:cs typeface="Lato Regular"/>
                <a:sym typeface="Lato Regular"/>
              </a:defRPr>
            </a:pPr>
            <a:endParaRPr dirty="0"/>
          </a:p>
          <a:p>
            <a:pPr algn="just" defTabSz="457200">
              <a:lnSpc>
                <a:spcPts val="10000"/>
              </a:lnSpc>
              <a:defRPr sz="7500" b="0">
                <a:latin typeface="Lato Regular"/>
                <a:ea typeface="Lato Regular"/>
                <a:cs typeface="Lato Regular"/>
                <a:sym typeface="Lato Regular"/>
              </a:defRPr>
            </a:pPr>
            <a:endParaRPr sz="1200" dirty="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33718</TotalTime>
  <Words>4499</Words>
  <Application>Microsoft Office PowerPoint</Application>
  <PresentationFormat>Custom</PresentationFormat>
  <Paragraphs>337</Paragraphs>
  <Slides>13</Slides>
  <Notes>13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Helvetica Neue</vt:lpstr>
      <vt:lpstr>Helvetica Neue Light</vt:lpstr>
      <vt:lpstr>Helvetica Neue Medium</vt:lpstr>
      <vt:lpstr>Lato Black</vt:lpstr>
      <vt:lpstr>Lato Light</vt:lpstr>
      <vt:lpstr>Lato Regular</vt:lpstr>
      <vt:lpstr>Times</vt:lpstr>
      <vt:lpstr>Wingdings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McCaughey</dc:creator>
  <cp:lastModifiedBy>Kelly McCaughey</cp:lastModifiedBy>
  <cp:revision>485</cp:revision>
  <dcterms:modified xsi:type="dcterms:W3CDTF">2020-11-06T21:43:31Z</dcterms:modified>
</cp:coreProperties>
</file>